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2"/>
  </p:notesMasterIdLst>
  <p:sldIdLst>
    <p:sldId id="259"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15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Going Up the River.  Song cities hummed with commercial and industrial activity, much of it concentrated on the rivers and canals linking the capital Kaifeng to the provinces. This detail from Going Upriver at the </a:t>
            </a:r>
            <a:r>
              <a:rPr lang="en-US" altLang="en-US" dirty="0" err="1" smtClean="0"/>
              <a:t>Qingming</a:t>
            </a:r>
            <a:r>
              <a:rPr lang="en-US" altLang="en-US" dirty="0" smtClean="0"/>
              <a:t> [Spring] Festival shows a tiny portion of the scroll painting’s panorama. Painted by Zhang </a:t>
            </a:r>
            <a:r>
              <a:rPr lang="en-US" altLang="en-US" dirty="0" err="1" smtClean="0"/>
              <a:t>Zeduan</a:t>
            </a:r>
            <a:r>
              <a:rPr lang="en-US" altLang="en-US" dirty="0" smtClean="0"/>
              <a:t> sometime before 1125, its depiction of daily life makes it an important source of information on working people. Before open shop fronts and tea houses a camel caravan departs, donkey carts are unloaded, a scholar rides loftily (if gingerly) on horseback, and women of wealth go by enclosed sedan-chairs.</a:t>
            </a:r>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174A1FEE-DAE6-4A9A-9C91-B8D7B06605C5}" type="slidenum">
              <a:rPr lang="en-US" altLang="en-US" smtClean="0"/>
              <a:pPr eaLnBrk="1" hangingPunct="1">
                <a:spcBef>
                  <a:spcPct val="0"/>
                </a:spcBef>
              </a:pPr>
              <a:t>2</a:t>
            </a:fld>
            <a:endParaRPr lang="en-US" altLang="en-US" smtClean="0"/>
          </a:p>
        </p:txBody>
      </p:sp>
    </p:spTree>
    <p:extLst>
      <p:ext uri="{BB962C8B-B14F-4D97-AF65-F5344CB8AC3E}">
        <p14:creationId xmlns:p14="http://schemas.microsoft.com/office/powerpoint/2010/main" val="24524219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Song River Transport.  This seventeenth-century painting shows the emperor </a:t>
            </a:r>
            <a:r>
              <a:rPr lang="en-US" altLang="en-US" dirty="0" err="1" smtClean="0"/>
              <a:t>Huizong</a:t>
            </a:r>
            <a:r>
              <a:rPr lang="en-US" altLang="en-US" dirty="0" smtClean="0"/>
              <a:t> (r. 1100–1126), in red, supervising the ceremonial transfer of pierced stones and a tree. The purpose of their transfer is unknown. Note the differences between the workshop at lower left and the residence at lower right where women, children, and even a pet dog are enjoying life outside the enclosed courtyard.</a:t>
            </a:r>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6430A877-CDDC-4BBF-A5D4-6D5505B012E2}" type="slidenum">
              <a:rPr lang="en-US" altLang="en-US" smtClean="0"/>
              <a:pPr eaLnBrk="1" hangingPunct="1">
                <a:spcBef>
                  <a:spcPct val="0"/>
                </a:spcBef>
              </a:pPr>
              <a:t>15</a:t>
            </a:fld>
            <a:endParaRPr lang="en-US" altLang="en-US" smtClean="0"/>
          </a:p>
        </p:txBody>
      </p:sp>
    </p:spTree>
    <p:extLst>
      <p:ext uri="{BB962C8B-B14F-4D97-AF65-F5344CB8AC3E}">
        <p14:creationId xmlns:p14="http://schemas.microsoft.com/office/powerpoint/2010/main" val="21882192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Female Musicians. A group of entertainers from a Song period copy of a lost Tang painting titled “Night Revels of Han </a:t>
            </a:r>
            <a:r>
              <a:rPr lang="en-US" altLang="en-US" dirty="0" err="1" smtClean="0"/>
              <a:t>Xizai</a:t>
            </a:r>
            <a:r>
              <a:rPr lang="en-US" altLang="en-US" dirty="0" smtClean="0"/>
              <a:t>.” The emperor ordered the painter to document the lifestyle of a man who preferred music, dance, and poetry to accepting appointment as Prime Minister. The mood of genteel indulgence appealed to Song era elites. Chinese women were not veiled, but foot-binding became common under the Song.</a:t>
            </a:r>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D78A8C7F-498C-428C-BA02-4C7BA0CE40F9}" type="slidenum">
              <a:rPr lang="en-US" altLang="en-US" smtClean="0"/>
              <a:pPr eaLnBrk="1" hangingPunct="1">
                <a:spcBef>
                  <a:spcPct val="0"/>
                </a:spcBef>
              </a:pPr>
              <a:t>16</a:t>
            </a:fld>
            <a:endParaRPr lang="en-US" altLang="en-US" smtClean="0"/>
          </a:p>
        </p:txBody>
      </p:sp>
    </p:spTree>
    <p:extLst>
      <p:ext uri="{BB962C8B-B14F-4D97-AF65-F5344CB8AC3E}">
        <p14:creationId xmlns:p14="http://schemas.microsoft.com/office/powerpoint/2010/main" val="7711761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Silla Warrior. This ewer—the projection in front is the pour spout—reflects Korea’s early use of cavalry. Horses were probably introduced to Japan by way of Korea.</a:t>
            </a:r>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DF8914A8-009B-43A5-8561-D2C5EEF140C0}" type="slidenum">
              <a:rPr lang="en-US" altLang="en-US" smtClean="0"/>
              <a:pPr eaLnBrk="1" hangingPunct="1">
                <a:spcBef>
                  <a:spcPct val="0"/>
                </a:spcBef>
              </a:pPr>
              <a:t>18</a:t>
            </a:fld>
            <a:endParaRPr lang="en-US" altLang="en-US" smtClean="0"/>
          </a:p>
        </p:txBody>
      </p:sp>
    </p:spTree>
    <p:extLst>
      <p:ext uri="{BB962C8B-B14F-4D97-AF65-F5344CB8AC3E}">
        <p14:creationId xmlns:p14="http://schemas.microsoft.com/office/powerpoint/2010/main" val="40871015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A set of eight Chinese characters. There are words from peace, ruler, and mouth. </a:t>
            </a:r>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5FF065A3-47E8-4204-A3AA-44DFFC11521E}" type="slidenum">
              <a:rPr lang="en-US" altLang="en-US" smtClean="0"/>
              <a:pPr eaLnBrk="1" hangingPunct="1">
                <a:spcBef>
                  <a:spcPct val="0"/>
                </a:spcBef>
              </a:pPr>
              <a:t>19</a:t>
            </a:fld>
            <a:endParaRPr lang="en-US" altLang="en-US" smtClean="0"/>
          </a:p>
        </p:txBody>
      </p:sp>
    </p:spTree>
    <p:extLst>
      <p:ext uri="{BB962C8B-B14F-4D97-AF65-F5344CB8AC3E}">
        <p14:creationId xmlns:p14="http://schemas.microsoft.com/office/powerpoint/2010/main" val="42148279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Imperial Palace in Kyoto. The first version of the palace was built in the eighth century 1.2 miles (2 kilometers) away from the current site. The Kyoto palace complex was the primary residence of the Japanese emperors until the middle of the nineteenth century, when the imperial capital moved to Tokyo. Being built of wood with cypress-bark roofing, the buildings have been repeatedly ravaged by fire, but each restoration has utilized traditional materials in an effort to preserve the historical forms. The latest rebuilding took place in 1855. The palace complex includes gardens and numerous buildings in a variety of styles particular to different periods in its history.</a:t>
            </a:r>
          </a:p>
          <a:p>
            <a:pPr eaLnBrk="1" hangingPunct="1">
              <a:spcBef>
                <a:spcPct val="0"/>
              </a:spcBef>
            </a:pPr>
            <a:endParaRPr lang="en-US" altLang="en-US" dirty="0" smtClean="0"/>
          </a:p>
          <a:p>
            <a:pPr eaLnBrk="1" hangingPunct="1">
              <a:spcBef>
                <a:spcPct val="0"/>
              </a:spcBef>
            </a:pPr>
            <a:endParaRPr lang="en-US" altLang="en-US" dirty="0" smtClean="0"/>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B5025989-079F-4CE4-B4EC-63B86F76CB6D}" type="slidenum">
              <a:rPr lang="en-US" altLang="en-US" smtClean="0"/>
              <a:pPr eaLnBrk="1" hangingPunct="1">
                <a:spcBef>
                  <a:spcPct val="0"/>
                </a:spcBef>
              </a:pPr>
              <a:t>20</a:t>
            </a:fld>
            <a:endParaRPr lang="en-US" altLang="en-US" smtClean="0"/>
          </a:p>
        </p:txBody>
      </p:sp>
    </p:spTree>
    <p:extLst>
      <p:ext uri="{BB962C8B-B14F-4D97-AF65-F5344CB8AC3E}">
        <p14:creationId xmlns:p14="http://schemas.microsoft.com/office/powerpoint/2010/main" val="12079423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A table detailing the major events from 200 to 1200 in Inner Asia, China, Japan, and Northeast and Southeast Asia.</a:t>
            </a:r>
          </a:p>
        </p:txBody>
      </p:sp>
      <p:sp>
        <p:nvSpPr>
          <p:cNvPr id="25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C525877E-E251-47CC-A9B5-D070F6603282}" type="slidenum">
              <a:rPr lang="en-US" altLang="en-US" smtClean="0"/>
              <a:pPr eaLnBrk="1" hangingPunct="1">
                <a:spcBef>
                  <a:spcPct val="0"/>
                </a:spcBef>
              </a:pPr>
              <a:t>5</a:t>
            </a:fld>
            <a:endParaRPr lang="en-US" altLang="en-US" smtClean="0"/>
          </a:p>
        </p:txBody>
      </p:sp>
    </p:spTree>
    <p:extLst>
      <p:ext uri="{BB962C8B-B14F-4D97-AF65-F5344CB8AC3E}">
        <p14:creationId xmlns:p14="http://schemas.microsoft.com/office/powerpoint/2010/main" val="21810538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Map 11.1 </a:t>
            </a:r>
            <a:r>
              <a:rPr lang="en-US" altLang="en-US" b="1" dirty="0" smtClean="0"/>
              <a:t>The Tang Empire in Inner and Eastern Asia, 750. </a:t>
            </a:r>
            <a:r>
              <a:rPr lang="en-US" altLang="en-US" dirty="0" smtClean="0"/>
              <a:t>For over a century the Tang Empire controlled China and a very large part of Inner Asia. The defeat of Tang armies in 751 by a force of Arabs, Turks, and Tibetans at the </a:t>
            </a:r>
            <a:r>
              <a:rPr lang="en-US" altLang="en-US" dirty="0" err="1" smtClean="0"/>
              <a:t>Talas</a:t>
            </a:r>
            <a:r>
              <a:rPr lang="en-US" altLang="en-US" dirty="0" smtClean="0"/>
              <a:t> River in present day Kyrgyzstan ended Tang westward expansion. To the south the Tang dominated Annam, and Japan and the Silla kingdom in Korea were leading tributary states of the Tang. © Cengage Learning</a:t>
            </a:r>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53E18C2A-CE6D-414E-A867-99AE730B5B64}" type="slidenum">
              <a:rPr lang="en-US" altLang="en-US" smtClean="0"/>
              <a:pPr eaLnBrk="1" hangingPunct="1">
                <a:spcBef>
                  <a:spcPct val="0"/>
                </a:spcBef>
              </a:pPr>
              <a:t>6</a:t>
            </a:fld>
            <a:endParaRPr lang="en-US" altLang="en-US" smtClean="0"/>
          </a:p>
        </p:txBody>
      </p:sp>
    </p:spTree>
    <p:extLst>
      <p:ext uri="{BB962C8B-B14F-4D97-AF65-F5344CB8AC3E}">
        <p14:creationId xmlns:p14="http://schemas.microsoft.com/office/powerpoint/2010/main" val="4279984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Iron Stirrups.	This bas- relief from the tomb of Li </a:t>
            </a:r>
            <a:r>
              <a:rPr lang="en-US" altLang="en-US" dirty="0" err="1" smtClean="0"/>
              <a:t>Shimin</a:t>
            </a:r>
            <a:r>
              <a:rPr lang="en-US" altLang="en-US" dirty="0" smtClean="0"/>
              <a:t> depicts the type of horse on which the Tang armies conquered China and Inner Asia. Saddles with high supports in front and back, breastplates, and cruppers (straps beneath the tail that help keep the saddle in place) point to the importance of high speeds and quick maneuvering. Central and Inner Asian horsemen had iron stirrups available from the time of the Huns (fifth century). Earlier stirrups were of leather or wood. Stirrups could support the weight of shielded and well-armed soldiers rising in the saddle to shoot arrows or use lances.</a:t>
            </a:r>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D73F0D22-C9D7-4F3C-8724-F8BC8F3196EE}" type="slidenum">
              <a:rPr lang="en-US" altLang="en-US" smtClean="0"/>
              <a:pPr eaLnBrk="1" hangingPunct="1">
                <a:spcBef>
                  <a:spcPct val="0"/>
                </a:spcBef>
              </a:pPr>
              <a:t>7</a:t>
            </a:fld>
            <a:endParaRPr lang="en-US" altLang="en-US" smtClean="0"/>
          </a:p>
        </p:txBody>
      </p:sp>
    </p:spTree>
    <p:extLst>
      <p:ext uri="{BB962C8B-B14F-4D97-AF65-F5344CB8AC3E}">
        <p14:creationId xmlns:p14="http://schemas.microsoft.com/office/powerpoint/2010/main" val="23758185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Tang Horsewoman.  This ceramic tomb figurine from the far northwest, a region populated largely by Turkic speaking peoples, is unusual in being painted rather than glazed. The woman’s costume suggests that she is of high rank, but not Chinese. Note the difference between the rider’s light, toe-only stirrup and the full iron military stirrup shown on page 295.</a:t>
            </a:r>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8A7D8091-DA32-4322-B8D7-59D0A510E1EF}" type="slidenum">
              <a:rPr lang="en-US" altLang="en-US" smtClean="0"/>
              <a:pPr eaLnBrk="1" hangingPunct="1">
                <a:spcBef>
                  <a:spcPct val="0"/>
                </a:spcBef>
              </a:pPr>
              <a:t>8</a:t>
            </a:fld>
            <a:endParaRPr lang="en-US" altLang="en-US" smtClean="0"/>
          </a:p>
        </p:txBody>
      </p:sp>
    </p:spTree>
    <p:extLst>
      <p:ext uri="{BB962C8B-B14F-4D97-AF65-F5344CB8AC3E}">
        <p14:creationId xmlns:p14="http://schemas.microsoft.com/office/powerpoint/2010/main" val="1203655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Buddhist Cave Painting at </a:t>
            </a:r>
            <a:r>
              <a:rPr lang="en-US" altLang="en-US" dirty="0" err="1" smtClean="0"/>
              <a:t>Dunhuang</a:t>
            </a:r>
            <a:r>
              <a:rPr lang="en-US" altLang="en-US" dirty="0" smtClean="0"/>
              <a:t>. Hundreds of caves dating to the period when Buddhism enjoyed popularity and government favor in China survive in Gansu province, which was beyond the reach of the Tang rulers when they turned against Buddhism. This cave, dated to the period 565–576, depicts the historical Buddha flanked by bodhisattvas. Scenes of the Buddha preaching appear on the wall to the left.</a:t>
            </a:r>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1B3269BB-0CD7-451A-913A-DF0088067E4F}" type="slidenum">
              <a:rPr lang="en-US" altLang="en-US" smtClean="0"/>
              <a:pPr eaLnBrk="1" hangingPunct="1">
                <a:spcBef>
                  <a:spcPct val="0"/>
                </a:spcBef>
              </a:pPr>
              <a:t>11</a:t>
            </a:fld>
            <a:endParaRPr lang="en-US" altLang="en-US" smtClean="0"/>
          </a:p>
        </p:txBody>
      </p:sp>
    </p:spTree>
    <p:extLst>
      <p:ext uri="{BB962C8B-B14F-4D97-AF65-F5344CB8AC3E}">
        <p14:creationId xmlns:p14="http://schemas.microsoft.com/office/powerpoint/2010/main" val="7118167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Map 11.2 </a:t>
            </a:r>
            <a:r>
              <a:rPr lang="en-US" altLang="en-US" b="1" dirty="0" smtClean="0"/>
              <a:t>Liao and Song Empires, circa. 1100. </a:t>
            </a:r>
            <a:r>
              <a:rPr lang="en-US" altLang="en-US" dirty="0" smtClean="0"/>
              <a:t>The states of Liao in the north and Song in the south generally ceased open hostilities after a treaty in 1005 stabilized the border and imposed an annual payment on Song China. © Cengage Learning</a:t>
            </a:r>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8076E218-700B-4108-BB3D-981D5B59C7EB}" type="slidenum">
              <a:rPr lang="en-US" altLang="en-US" smtClean="0"/>
              <a:pPr eaLnBrk="1" hangingPunct="1">
                <a:spcBef>
                  <a:spcPct val="0"/>
                </a:spcBef>
              </a:pPr>
              <a:t>12</a:t>
            </a:fld>
            <a:endParaRPr lang="en-US" altLang="en-US" smtClean="0"/>
          </a:p>
        </p:txBody>
      </p:sp>
    </p:spTree>
    <p:extLst>
      <p:ext uri="{BB962C8B-B14F-4D97-AF65-F5344CB8AC3E}">
        <p14:creationId xmlns:p14="http://schemas.microsoft.com/office/powerpoint/2010/main" val="507430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0" i="0" u="none" strike="noStrike" kern="1200" baseline="0" dirty="0" smtClean="0">
                <a:solidFill>
                  <a:schemeClr val="tx1"/>
                </a:solidFill>
                <a:latin typeface="+mn-lt"/>
                <a:ea typeface="ＭＳ Ｐゴシック" pitchFamily="34" charset="-128"/>
                <a:cs typeface="+mn-cs"/>
              </a:rPr>
              <a:t>Map 11.3 </a:t>
            </a:r>
            <a:r>
              <a:rPr lang="en-US" sz="1200" b="1" i="0" u="none" strike="noStrike" kern="1200" baseline="0" dirty="0" smtClean="0">
                <a:solidFill>
                  <a:schemeClr val="tx1"/>
                </a:solidFill>
                <a:latin typeface="+mn-lt"/>
                <a:ea typeface="ＭＳ Ｐゴシック" pitchFamily="34" charset="-128"/>
                <a:cs typeface="+mn-cs"/>
              </a:rPr>
              <a:t>Jin and Southern Song Empires, circa. 1200. </a:t>
            </a:r>
            <a:r>
              <a:rPr lang="en-US" sz="1200" b="0" i="0" u="none" strike="noStrike" kern="1200" baseline="0" dirty="0" smtClean="0">
                <a:solidFill>
                  <a:schemeClr val="tx1"/>
                </a:solidFill>
                <a:latin typeface="+mn-lt"/>
                <a:ea typeface="ＭＳ Ｐゴシック" pitchFamily="34" charset="-128"/>
                <a:cs typeface="+mn-cs"/>
              </a:rPr>
              <a:t>After 1127 Song abandoned its northern territories to Jin. The Southern Song continued the policy of annual payments—to Jin rather than Liao—and maintained high military preparedness to prevent further invasions. © Cengage Learning</a:t>
            </a:r>
            <a:endParaRPr lang="en-US" altLang="en-US" dirty="0" smtClean="0"/>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28274839-13C4-4875-B8A9-ACA410F7006D}" type="slidenum">
              <a:rPr lang="en-US" altLang="en-US" smtClean="0"/>
              <a:pPr eaLnBrk="1" hangingPunct="1">
                <a:spcBef>
                  <a:spcPct val="0"/>
                </a:spcBef>
              </a:pPr>
              <a:t>13</a:t>
            </a:fld>
            <a:endParaRPr lang="en-US" altLang="en-US" smtClean="0"/>
          </a:p>
        </p:txBody>
      </p:sp>
    </p:spTree>
    <p:extLst>
      <p:ext uri="{BB962C8B-B14F-4D97-AF65-F5344CB8AC3E}">
        <p14:creationId xmlns:p14="http://schemas.microsoft.com/office/powerpoint/2010/main" val="33108268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Su Song’s Astronomical Clock. This gigantic clock built at Kaifeng between 1088 and 1092 combined mathematics, astronomy, and calendar-making with skillful engineering. The team overseen by Su Song placed an armillary sphere on the observation platform and linked it with chains to the water-driven central mechanism shown in the cutaway view. The water wheel also rotated the Buddha statues in the multistory pagoda the spectators are looking at. Other devices displayed the time of the day, the month, and the year.	</a:t>
            </a:r>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80ECE2F1-8F8E-4F5B-A02D-8212718A1E64}" type="slidenum">
              <a:rPr lang="en-US" altLang="en-US" smtClean="0"/>
              <a:pPr eaLnBrk="1" hangingPunct="1">
                <a:spcBef>
                  <a:spcPct val="0"/>
                </a:spcBef>
              </a:pPr>
              <a:t>14</a:t>
            </a:fld>
            <a:endParaRPr lang="en-US" altLang="en-US" smtClean="0"/>
          </a:p>
        </p:txBody>
      </p:sp>
    </p:spTree>
    <p:extLst>
      <p:ext uri="{BB962C8B-B14F-4D97-AF65-F5344CB8AC3E}">
        <p14:creationId xmlns:p14="http://schemas.microsoft.com/office/powerpoint/2010/main" val="12261697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810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24400" y="2513013"/>
            <a:ext cx="4343400" cy="1568450"/>
          </a:xfrm>
        </p:spPr>
        <p:txBody>
          <a:bodyPr/>
          <a:lstStyle/>
          <a:p>
            <a:pPr eaLnBrk="1" hangingPunct="1">
              <a:spcBef>
                <a:spcPct val="20000"/>
              </a:spcBef>
              <a:defRPr/>
            </a:pPr>
            <a:r>
              <a:rPr lang="en-US" altLang="en-US" sz="3200" dirty="0" smtClean="0">
                <a:latin typeface="Arial" pitchFamily="34" charset="0"/>
              </a:rPr>
              <a:t>Chapter 11</a:t>
            </a:r>
            <a:br>
              <a:rPr lang="en-US" altLang="en-US" sz="3200" dirty="0" smtClean="0">
                <a:latin typeface="Arial" pitchFamily="34" charset="0"/>
              </a:rPr>
            </a:br>
            <a:r>
              <a:rPr lang="en-US" altLang="en-US" sz="3200" dirty="0" smtClean="0">
                <a:solidFill>
                  <a:srgbClr val="333399"/>
                </a:solidFill>
                <a:effectLst>
                  <a:outerShdw blurRad="38100" dist="38100" dir="2700000" algn="tl">
                    <a:srgbClr val="C0C0C0"/>
                  </a:outerShdw>
                </a:effectLst>
                <a:latin typeface="Arial" pitchFamily="34" charset="0"/>
              </a:rPr>
              <a:t>Inner and East Asia, 400-1200</a:t>
            </a:r>
          </a:p>
        </p:txBody>
      </p:sp>
    </p:spTree>
    <p:extLst>
      <p:ext uri="{BB962C8B-B14F-4D97-AF65-F5344CB8AC3E}">
        <p14:creationId xmlns:p14="http://schemas.microsoft.com/office/powerpoint/2010/main" val="826315244"/>
      </p:ext>
    </p:extLst>
  </p:cSld>
  <p:clrMapOvr>
    <a:masterClrMapping/>
  </p:clrMapOvr>
  <p:transition spd="med">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1447800"/>
          </a:xfrm>
        </p:spPr>
        <p:txBody>
          <a:bodyPr/>
          <a:lstStyle/>
          <a:p>
            <a:pPr eaLnBrk="1" hangingPunct="1">
              <a:defRPr/>
            </a:pPr>
            <a:r>
              <a:rPr lang="en-US" dirty="0" smtClean="0">
                <a:cs typeface="+mj-cs"/>
              </a:rPr>
              <a:t>China and Its Rivals: Economy</a:t>
            </a:r>
          </a:p>
        </p:txBody>
      </p:sp>
      <p:sp>
        <p:nvSpPr>
          <p:cNvPr id="12291" name="Content Placeholder 2"/>
          <p:cNvSpPr>
            <a:spLocks noGrp="1"/>
          </p:cNvSpPr>
          <p:nvPr>
            <p:ph idx="1"/>
          </p:nvPr>
        </p:nvSpPr>
        <p:spPr>
          <a:xfrm>
            <a:off x="685800" y="1905000"/>
            <a:ext cx="7772400" cy="4498975"/>
          </a:xfrm>
        </p:spPr>
        <p:txBody>
          <a:bodyPr/>
          <a:lstStyle/>
          <a:p>
            <a:pPr marL="457200" indent="-457200" eaLnBrk="1" hangingPunct="1">
              <a:buFontTx/>
              <a:buChar char="•"/>
            </a:pPr>
            <a:r>
              <a:rPr lang="en-US" altLang="en-US" dirty="0" smtClean="0">
                <a:latin typeface="Arial" charset="0"/>
              </a:rPr>
              <a:t>Economy and Society in Song China</a:t>
            </a:r>
          </a:p>
          <a:p>
            <a:pPr marL="1200150" lvl="1" indent="-457200" eaLnBrk="1" hangingPunct="1">
              <a:buFont typeface="Arial" charset="0"/>
              <a:buChar char="•"/>
            </a:pPr>
            <a:r>
              <a:rPr lang="en-US" altLang="en-US" dirty="0" smtClean="0">
                <a:latin typeface="Arial" charset="0"/>
              </a:rPr>
              <a:t>Neo-Confucianism and “</a:t>
            </a:r>
            <a:r>
              <a:rPr lang="en-US" altLang="ja-JP" dirty="0" err="1" smtClean="0">
                <a:latin typeface="Arial" charset="0"/>
              </a:rPr>
              <a:t>sagehood</a:t>
            </a:r>
            <a:r>
              <a:rPr lang="en-US" altLang="en-US" dirty="0" smtClean="0">
                <a:latin typeface="Arial" charset="0"/>
              </a:rPr>
              <a:t>”</a:t>
            </a:r>
            <a:endParaRPr lang="en-US" altLang="ja-JP" dirty="0" smtClean="0">
              <a:latin typeface="Arial" charset="0"/>
            </a:endParaRPr>
          </a:p>
          <a:p>
            <a:pPr marL="1200150" lvl="1" indent="-457200" eaLnBrk="1" hangingPunct="1">
              <a:buFont typeface="Arial" charset="0"/>
              <a:buChar char="•"/>
            </a:pPr>
            <a:r>
              <a:rPr lang="en-US" altLang="en-US" dirty="0" smtClean="0">
                <a:latin typeface="Arial" charset="0"/>
              </a:rPr>
              <a:t>Merit-based service</a:t>
            </a:r>
          </a:p>
          <a:p>
            <a:pPr marL="1200150" lvl="1" indent="-457200" eaLnBrk="1" hangingPunct="1">
              <a:buFont typeface="Arial" charset="0"/>
              <a:buChar char="•"/>
            </a:pPr>
            <a:r>
              <a:rPr lang="en-US" altLang="en-US" dirty="0" smtClean="0">
                <a:latin typeface="Arial" charset="0"/>
              </a:rPr>
              <a:t>Mass production of texts</a:t>
            </a:r>
          </a:p>
          <a:p>
            <a:pPr marL="1200150" lvl="1" indent="-457200" eaLnBrk="1" hangingPunct="1">
              <a:buFont typeface="Arial" charset="0"/>
              <a:buChar char="•"/>
            </a:pPr>
            <a:r>
              <a:rPr lang="en-US" altLang="en-US" dirty="0" smtClean="0">
                <a:latin typeface="Arial" charset="0"/>
              </a:rPr>
              <a:t>Population and trade</a:t>
            </a:r>
          </a:p>
          <a:p>
            <a:pPr marL="1600200" lvl="2" indent="-457200" eaLnBrk="1" hangingPunct="1"/>
            <a:r>
              <a:rPr lang="en-US" altLang="en-US" dirty="0" smtClean="0">
                <a:latin typeface="Arial" charset="0"/>
              </a:rPr>
              <a:t>Hangzhou</a:t>
            </a:r>
          </a:p>
          <a:p>
            <a:pPr marL="1600200" lvl="2" indent="-457200" eaLnBrk="1" hangingPunct="1"/>
            <a:r>
              <a:rPr lang="en-US" altLang="en-US" dirty="0" smtClean="0">
                <a:latin typeface="Arial" charset="0"/>
              </a:rPr>
              <a:t>Merchant elites</a:t>
            </a:r>
          </a:p>
          <a:p>
            <a:pPr marL="1600200" lvl="2" indent="-457200" eaLnBrk="1" hangingPunct="1"/>
            <a:r>
              <a:rPr lang="en-US" altLang="en-US" dirty="0" smtClean="0">
                <a:latin typeface="Arial" charset="0"/>
              </a:rPr>
              <a:t>Confucian ideas and women’s status</a:t>
            </a:r>
          </a:p>
        </p:txBody>
      </p:sp>
    </p:spTree>
    <p:extLst>
      <p:ext uri="{BB962C8B-B14F-4D97-AF65-F5344CB8AC3E}">
        <p14:creationId xmlns:p14="http://schemas.microsoft.com/office/powerpoint/2010/main" val="1349809467"/>
      </p:ext>
    </p:extLst>
  </p:cSld>
  <p:clrMapOvr>
    <a:masterClrMapping/>
  </p:clrMapOvr>
  <p:transition spd="med">
    <p:wipe dir="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5" name="Title 1"/>
          <p:cNvSpPr>
            <a:spLocks noGrp="1"/>
          </p:cNvSpPr>
          <p:nvPr>
            <p:ph type="title"/>
          </p:nvPr>
        </p:nvSpPr>
        <p:spPr>
          <a:xfrm>
            <a:off x="749300" y="304800"/>
            <a:ext cx="7772400" cy="685800"/>
          </a:xfrm>
        </p:spPr>
        <p:txBody>
          <a:bodyPr/>
          <a:lstStyle/>
          <a:p>
            <a:r>
              <a:rPr lang="en-US" altLang="en-US" sz="2600" dirty="0" smtClean="0">
                <a:latin typeface="Arial" charset="0"/>
              </a:rPr>
              <a:t>Buddhist Cave Painting</a:t>
            </a:r>
          </a:p>
        </p:txBody>
      </p:sp>
      <p:pic>
        <p:nvPicPr>
          <p:cNvPr id="13314" name="Picture 1" descr="Buddhist Cave Painting at Dunhuang. Hundreds of caves dating to the period when Buddhism enjoyed popularity and government favor in China survive in Gansu province, which was beyond the reach of the Tang rulers when they turned against Buddhism. This cave, dated to the period 565–576, depicts the historical Buddha flanked by bodhisattvas. Scenes of the Buddha preaching appear on the wall to the left.&#10;"/>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838200" y="990600"/>
            <a:ext cx="7594600" cy="529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53200"/>
            <a:ext cx="685800" cy="276225"/>
          </a:xfrm>
        </p:spPr>
        <p:txBody>
          <a:bodyPr/>
          <a:lstStyle/>
          <a:p>
            <a:pPr marL="0" indent="0" algn="r" eaLnBrk="1" hangingPunct="1">
              <a:spcBef>
                <a:spcPct val="0"/>
              </a:spcBef>
              <a:defRPr/>
            </a:pPr>
            <a:r>
              <a:rPr lang="en-US" altLang="en-US" sz="1200" b="1" kern="1200" dirty="0">
                <a:solidFill>
                  <a:srgbClr val="000000"/>
                </a:solidFill>
                <a:latin typeface="Arial" pitchFamily="34" charset="0"/>
              </a:rPr>
              <a:t> </a:t>
            </a:r>
            <a:r>
              <a:rPr lang="en-US" altLang="en-US" sz="1200" b="1" kern="1200" dirty="0" smtClean="0">
                <a:solidFill>
                  <a:srgbClr val="000000"/>
                </a:solidFill>
                <a:latin typeface="Arial" pitchFamily="34" charset="0"/>
              </a:rPr>
              <a:t>p305</a:t>
            </a:r>
            <a:endParaRPr lang="en-US" dirty="0"/>
          </a:p>
        </p:txBody>
      </p:sp>
    </p:spTree>
    <p:extLst>
      <p:ext uri="{BB962C8B-B14F-4D97-AF65-F5344CB8AC3E}">
        <p14:creationId xmlns:p14="http://schemas.microsoft.com/office/powerpoint/2010/main" val="1877552743"/>
      </p:ext>
    </p:extLst>
  </p:cSld>
  <p:clrMapOvr>
    <a:masterClrMapping/>
  </p:clrMapOvr>
  <p:transition spd="med">
    <p:wipe dir="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9" name="Title 1"/>
          <p:cNvSpPr>
            <a:spLocks noGrp="1"/>
          </p:cNvSpPr>
          <p:nvPr>
            <p:ph type="title"/>
          </p:nvPr>
        </p:nvSpPr>
        <p:spPr>
          <a:xfrm>
            <a:off x="2057400" y="152400"/>
            <a:ext cx="5219700" cy="762000"/>
          </a:xfrm>
        </p:spPr>
        <p:txBody>
          <a:bodyPr/>
          <a:lstStyle/>
          <a:p>
            <a:r>
              <a:rPr lang="en-US" altLang="en-US" sz="2600" dirty="0" smtClean="0">
                <a:latin typeface="Arial" charset="0"/>
              </a:rPr>
              <a:t>Liao and Song Empire</a:t>
            </a:r>
          </a:p>
        </p:txBody>
      </p:sp>
      <p:pic>
        <p:nvPicPr>
          <p:cNvPr id="14338" name="Picture 1" descr="Map 12.2 Liao and Song Empires, circa. 1100. The states of Liao in the north and Song in the south generally ceased open hostilities after a treaty in 1005 stabilized the border and imposed an annual payment on Song China. "/>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7400" y="914400"/>
            <a:ext cx="5219700" cy="553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848600" y="6553200"/>
            <a:ext cx="1295400" cy="276225"/>
          </a:xfrm>
        </p:spPr>
        <p:txBody>
          <a:bodyPr/>
          <a:lstStyle/>
          <a:p>
            <a:pPr marL="0" indent="0" algn="r" eaLnBrk="1" hangingPunct="1">
              <a:spcBef>
                <a:spcPct val="0"/>
              </a:spcBef>
              <a:defRPr/>
            </a:pPr>
            <a:r>
              <a:rPr lang="en-US" altLang="en-US" sz="1200" b="1" kern="1200" dirty="0">
                <a:solidFill>
                  <a:srgbClr val="000000"/>
                </a:solidFill>
                <a:latin typeface="Arial" pitchFamily="34" charset="0"/>
              </a:rPr>
              <a:t>Map </a:t>
            </a:r>
            <a:r>
              <a:rPr lang="en-US" altLang="en-US" sz="1200" b="1" kern="1200" dirty="0" smtClean="0">
                <a:solidFill>
                  <a:srgbClr val="000000"/>
                </a:solidFill>
                <a:latin typeface="Arial" pitchFamily="34" charset="0"/>
              </a:rPr>
              <a:t>11.2 p306</a:t>
            </a:r>
            <a:endParaRPr lang="en-US" dirty="0"/>
          </a:p>
        </p:txBody>
      </p:sp>
    </p:spTree>
    <p:extLst>
      <p:ext uri="{BB962C8B-B14F-4D97-AF65-F5344CB8AC3E}">
        <p14:creationId xmlns:p14="http://schemas.microsoft.com/office/powerpoint/2010/main" val="1948666378"/>
      </p:ext>
    </p:extLst>
  </p:cSld>
  <p:clrMapOvr>
    <a:masterClrMapping/>
  </p:clrMapOvr>
  <p:transition spd="med">
    <p:wipe dir="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3" name="Title 1"/>
          <p:cNvSpPr>
            <a:spLocks noGrp="1"/>
          </p:cNvSpPr>
          <p:nvPr>
            <p:ph type="title"/>
          </p:nvPr>
        </p:nvSpPr>
        <p:spPr>
          <a:xfrm>
            <a:off x="1904999" y="286434"/>
            <a:ext cx="5143501" cy="646331"/>
          </a:xfrm>
        </p:spPr>
        <p:txBody>
          <a:bodyPr/>
          <a:lstStyle/>
          <a:p>
            <a:r>
              <a:rPr lang="en-US" sz="2600" kern="1200" dirty="0">
                <a:solidFill>
                  <a:schemeClr val="tx1"/>
                </a:solidFill>
                <a:ea typeface="ＭＳ Ｐゴシック" pitchFamily="34" charset="-128"/>
              </a:rPr>
              <a:t>Jin and Southern Song Empires</a:t>
            </a:r>
            <a:endParaRPr lang="en-US" altLang="en-US" sz="2600" dirty="0" smtClean="0">
              <a:latin typeface="Arial" charset="0"/>
            </a:endParaRPr>
          </a:p>
        </p:txBody>
      </p:sp>
      <p:pic>
        <p:nvPicPr>
          <p:cNvPr id="15362" name="Picture 1" descr="Map 12.3 Jin and Southern Song Empires, circa. 1200. After 1127 Song abandoned its northern territories to Jin. The Southern Song continued the policy of annual payments—to Jin rather than Liao—and maintained high military preparedness to prevent further invasions. "/>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5000" y="1066800"/>
            <a:ext cx="5143500" cy="530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848600" y="6562725"/>
            <a:ext cx="1295400" cy="276225"/>
          </a:xfrm>
        </p:spPr>
        <p:txBody>
          <a:bodyPr/>
          <a:lstStyle/>
          <a:p>
            <a:pPr marL="0" indent="0" algn="r" eaLnBrk="1" hangingPunct="1">
              <a:spcBef>
                <a:spcPct val="0"/>
              </a:spcBef>
              <a:defRPr/>
            </a:pPr>
            <a:r>
              <a:rPr lang="en-US" altLang="en-US" sz="1200" b="1" kern="1200" dirty="0">
                <a:solidFill>
                  <a:srgbClr val="000000"/>
                </a:solidFill>
                <a:latin typeface="Arial" pitchFamily="34" charset="0"/>
              </a:rPr>
              <a:t>Map </a:t>
            </a:r>
            <a:r>
              <a:rPr lang="en-US" altLang="en-US" sz="1200" b="1" kern="1200" dirty="0" smtClean="0">
                <a:solidFill>
                  <a:srgbClr val="000000"/>
                </a:solidFill>
                <a:latin typeface="Arial" pitchFamily="34" charset="0"/>
              </a:rPr>
              <a:t>11.3 p306</a:t>
            </a:r>
            <a:endParaRPr lang="en-US" dirty="0"/>
          </a:p>
        </p:txBody>
      </p:sp>
    </p:spTree>
    <p:extLst>
      <p:ext uri="{BB962C8B-B14F-4D97-AF65-F5344CB8AC3E}">
        <p14:creationId xmlns:p14="http://schemas.microsoft.com/office/powerpoint/2010/main" val="715469696"/>
      </p:ext>
    </p:extLst>
  </p:cSld>
  <p:clrMapOvr>
    <a:masterClrMapping/>
  </p:clrMapOvr>
  <p:transition spd="med">
    <p:wipe dir="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7" name="Title 1"/>
          <p:cNvSpPr>
            <a:spLocks noGrp="1"/>
          </p:cNvSpPr>
          <p:nvPr>
            <p:ph type="title"/>
          </p:nvPr>
        </p:nvSpPr>
        <p:spPr>
          <a:xfrm>
            <a:off x="609600" y="103188"/>
            <a:ext cx="7772400" cy="708025"/>
          </a:xfrm>
        </p:spPr>
        <p:txBody>
          <a:bodyPr/>
          <a:lstStyle/>
          <a:p>
            <a:r>
              <a:rPr lang="en-US" altLang="en-US" sz="2600" dirty="0" smtClean="0">
                <a:latin typeface="Arial" charset="0"/>
              </a:rPr>
              <a:t>Su Song’s Astronomical Clock</a:t>
            </a:r>
          </a:p>
        </p:txBody>
      </p:sp>
      <p:pic>
        <p:nvPicPr>
          <p:cNvPr id="16386" name="Picture 1" descr="Su Song’s Astronomical Clock. This gigantic clock built at Kaifeng between 1088 and 1092 combined mathematics, astronomy, and calendar-making with skillful engineering. The team overseen by Su Song placed an armillary sphere on the observation platform and linked it with chains to the water-driven central mechanism shown in the cutaway view. The water wheel also rotated the Buddha statues in the multistory pagoda the spectators are looking at. Other devices displayed the time of the day, the month, and the year. &#10;"/>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8800" y="811213"/>
            <a:ext cx="5600700" cy="568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62725"/>
            <a:ext cx="609600" cy="276225"/>
          </a:xfrm>
        </p:spPr>
        <p:txBody>
          <a:bodyPr/>
          <a:lstStyle/>
          <a:p>
            <a:pPr marL="0" indent="0" algn="r" eaLnBrk="1" hangingPunct="1">
              <a:spcBef>
                <a:spcPct val="0"/>
              </a:spcBef>
              <a:defRPr/>
            </a:pPr>
            <a:r>
              <a:rPr lang="en-US" altLang="en-US" sz="1200" b="1" kern="1200" dirty="0">
                <a:solidFill>
                  <a:srgbClr val="000000"/>
                </a:solidFill>
                <a:latin typeface="Arial" pitchFamily="34" charset="0"/>
              </a:rPr>
              <a:t> </a:t>
            </a:r>
            <a:r>
              <a:rPr lang="en-US" altLang="en-US" sz="1200" b="1" kern="1200" dirty="0" smtClean="0">
                <a:solidFill>
                  <a:srgbClr val="000000"/>
                </a:solidFill>
                <a:latin typeface="Arial" pitchFamily="34" charset="0"/>
              </a:rPr>
              <a:t>p307</a:t>
            </a:r>
            <a:endParaRPr lang="en-US" dirty="0"/>
          </a:p>
        </p:txBody>
      </p:sp>
    </p:spTree>
    <p:extLst>
      <p:ext uri="{BB962C8B-B14F-4D97-AF65-F5344CB8AC3E}">
        <p14:creationId xmlns:p14="http://schemas.microsoft.com/office/powerpoint/2010/main" val="1985298183"/>
      </p:ext>
    </p:extLst>
  </p:cSld>
  <p:clrMapOvr>
    <a:masterClrMapping/>
  </p:clrMapOvr>
  <p:transition spd="med">
    <p:wipe dir="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1" name="Title 1"/>
          <p:cNvSpPr>
            <a:spLocks noGrp="1"/>
          </p:cNvSpPr>
          <p:nvPr>
            <p:ph type="title"/>
          </p:nvPr>
        </p:nvSpPr>
        <p:spPr>
          <a:xfrm>
            <a:off x="685800" y="304800"/>
            <a:ext cx="7772400" cy="762000"/>
          </a:xfrm>
        </p:spPr>
        <p:txBody>
          <a:bodyPr/>
          <a:lstStyle/>
          <a:p>
            <a:r>
              <a:rPr lang="en-US" altLang="en-US" sz="2600" dirty="0" smtClean="0">
                <a:latin typeface="Arial" charset="0"/>
              </a:rPr>
              <a:t>Song River Transport</a:t>
            </a:r>
          </a:p>
        </p:txBody>
      </p:sp>
      <p:pic>
        <p:nvPicPr>
          <p:cNvPr id="17410" name="Picture 1" descr="Song River Transport.  This seventeenth-century painting shows the emperor Huizong (r. 1100–1126), in red, supervising the ceremonial transfer of pierced stones and a tree. The purpose of their transfer is unknown. Note the differences between the workshop at lower left and the residence at lower right where women, children, and even a pet dog are enjoying life outside the enclosed courtyard.&#10;"/>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8800" y="1058779"/>
            <a:ext cx="5662613" cy="538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775"/>
            <a:ext cx="609600" cy="276225"/>
          </a:xfrm>
        </p:spPr>
        <p:txBody>
          <a:bodyPr/>
          <a:lstStyle/>
          <a:p>
            <a:pPr marL="0" indent="0" algn="r" eaLnBrk="1" hangingPunct="1">
              <a:spcBef>
                <a:spcPct val="0"/>
              </a:spcBef>
              <a:defRPr/>
            </a:pPr>
            <a:r>
              <a:rPr lang="en-US" altLang="en-US" sz="1200" b="1" kern="1200" dirty="0">
                <a:solidFill>
                  <a:srgbClr val="000000"/>
                </a:solidFill>
                <a:latin typeface="Arial" pitchFamily="34" charset="0"/>
              </a:rPr>
              <a:t> </a:t>
            </a:r>
            <a:r>
              <a:rPr lang="en-US" altLang="en-US" sz="1200" b="1" kern="1200" dirty="0" smtClean="0">
                <a:solidFill>
                  <a:srgbClr val="000000"/>
                </a:solidFill>
                <a:latin typeface="Arial" pitchFamily="34" charset="0"/>
              </a:rPr>
              <a:t>p308</a:t>
            </a:r>
            <a:endParaRPr lang="en-US" dirty="0"/>
          </a:p>
        </p:txBody>
      </p:sp>
    </p:spTree>
    <p:extLst>
      <p:ext uri="{BB962C8B-B14F-4D97-AF65-F5344CB8AC3E}">
        <p14:creationId xmlns:p14="http://schemas.microsoft.com/office/powerpoint/2010/main" val="614234640"/>
      </p:ext>
    </p:extLst>
  </p:cSld>
  <p:clrMapOvr>
    <a:masterClrMapping/>
  </p:clrMapOvr>
  <p:transition spd="med">
    <p:wipe dir="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5" name="Title 1"/>
          <p:cNvSpPr>
            <a:spLocks noGrp="1"/>
          </p:cNvSpPr>
          <p:nvPr>
            <p:ph type="title"/>
          </p:nvPr>
        </p:nvSpPr>
        <p:spPr/>
        <p:txBody>
          <a:bodyPr/>
          <a:lstStyle/>
          <a:p>
            <a:r>
              <a:rPr lang="en-US" altLang="en-US" sz="2600" dirty="0" smtClean="0">
                <a:latin typeface="Arial" charset="0"/>
              </a:rPr>
              <a:t>Female Musicians</a:t>
            </a:r>
          </a:p>
        </p:txBody>
      </p:sp>
      <p:pic>
        <p:nvPicPr>
          <p:cNvPr id="18434" name="Picture 1" descr="Female Musicians. A group of entertainers from a Song period copy of a lost Tang painting titled “Night Revels of Han Xizai.” The emperor ordered the painter to document the lifestyle of a man who preferred music, dance, and poetry to accepting appointment as Prime Minister. The mood of genteel indulgence appealed to Song era elites. Chinese women were not veiled, but foot-binding became common under the Song.&#10;"/>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93700" y="1219200"/>
            <a:ext cx="83566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53200"/>
            <a:ext cx="609600" cy="276225"/>
          </a:xfrm>
        </p:spPr>
        <p:txBody>
          <a:bodyPr/>
          <a:lstStyle/>
          <a:p>
            <a:pPr marL="0" indent="0" algn="r" eaLnBrk="1" hangingPunct="1">
              <a:spcBef>
                <a:spcPct val="0"/>
              </a:spcBef>
              <a:defRPr/>
            </a:pPr>
            <a:r>
              <a:rPr lang="en-US" altLang="en-US" sz="1200" b="1" kern="1200" dirty="0">
                <a:solidFill>
                  <a:srgbClr val="000000"/>
                </a:solidFill>
                <a:latin typeface="Arial" pitchFamily="34" charset="0"/>
              </a:rPr>
              <a:t> </a:t>
            </a:r>
            <a:r>
              <a:rPr lang="en-US" altLang="en-US" sz="1200" b="1" kern="1200" dirty="0" smtClean="0">
                <a:solidFill>
                  <a:srgbClr val="000000"/>
                </a:solidFill>
                <a:latin typeface="Arial" pitchFamily="34" charset="0"/>
              </a:rPr>
              <a:t>p309</a:t>
            </a:r>
            <a:endParaRPr lang="en-US" dirty="0"/>
          </a:p>
        </p:txBody>
      </p:sp>
    </p:spTree>
    <p:extLst>
      <p:ext uri="{BB962C8B-B14F-4D97-AF65-F5344CB8AC3E}">
        <p14:creationId xmlns:p14="http://schemas.microsoft.com/office/powerpoint/2010/main" val="3368275399"/>
      </p:ext>
    </p:extLst>
  </p:cSld>
  <p:clrMapOvr>
    <a:masterClrMapping/>
  </p:clrMapOvr>
  <p:transition spd="med">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eaLnBrk="1" hangingPunct="1">
              <a:defRPr/>
            </a:pPr>
            <a:r>
              <a:rPr lang="en-US" dirty="0" smtClean="0">
                <a:solidFill>
                  <a:schemeClr val="tx1"/>
                </a:solidFill>
                <a:cs typeface="+mj-cs"/>
              </a:rPr>
              <a:t>New Kingdoms in East Asia</a:t>
            </a:r>
          </a:p>
        </p:txBody>
      </p:sp>
      <p:sp>
        <p:nvSpPr>
          <p:cNvPr id="118787" name="Rectangle 3"/>
          <p:cNvSpPr>
            <a:spLocks noGrp="1" noChangeArrowheads="1"/>
          </p:cNvSpPr>
          <p:nvPr>
            <p:ph type="body" idx="1"/>
          </p:nvPr>
        </p:nvSpPr>
        <p:spPr>
          <a:xfrm>
            <a:off x="685800" y="1752600"/>
            <a:ext cx="7772400" cy="4721225"/>
          </a:xfrm>
        </p:spPr>
        <p:txBody>
          <a:bodyPr/>
          <a:lstStyle/>
          <a:p>
            <a:pPr eaLnBrk="1" hangingPunct="1">
              <a:buFontTx/>
              <a:buChar char="•"/>
              <a:defRPr/>
            </a:pPr>
            <a:r>
              <a:rPr lang="en-US" dirty="0" smtClean="0">
                <a:cs typeface="+mn-cs"/>
              </a:rPr>
              <a:t>Chinese Influences</a:t>
            </a:r>
            <a:endParaRPr lang="en-US" dirty="0" smtClean="0">
              <a:solidFill>
                <a:srgbClr val="FF0000"/>
              </a:solidFill>
              <a:cs typeface="+mn-cs"/>
            </a:endParaRPr>
          </a:p>
          <a:p>
            <a:pPr eaLnBrk="1" hangingPunct="1">
              <a:buFontTx/>
              <a:buChar char="•"/>
              <a:defRPr/>
            </a:pPr>
            <a:r>
              <a:rPr lang="en-US" dirty="0" smtClean="0">
                <a:cs typeface="+mn-cs"/>
              </a:rPr>
              <a:t>Korea</a:t>
            </a:r>
          </a:p>
          <a:p>
            <a:pPr marL="1085850" lvl="1" indent="-342900" eaLnBrk="1" hangingPunct="1">
              <a:buFontTx/>
              <a:buChar char="•"/>
              <a:defRPr/>
            </a:pPr>
            <a:r>
              <a:rPr lang="en-US" dirty="0" smtClean="0"/>
              <a:t>Moveable type</a:t>
            </a:r>
          </a:p>
          <a:p>
            <a:pPr eaLnBrk="1" hangingPunct="1">
              <a:buFontTx/>
              <a:buChar char="•"/>
              <a:defRPr/>
            </a:pPr>
            <a:r>
              <a:rPr lang="en-US" dirty="0" smtClean="0">
                <a:cs typeface="+mn-cs"/>
              </a:rPr>
              <a:t>Japan</a:t>
            </a:r>
          </a:p>
          <a:p>
            <a:pPr marL="1085850" lvl="1" indent="-342900" eaLnBrk="1" hangingPunct="1">
              <a:buFontTx/>
              <a:buChar char="•"/>
              <a:defRPr/>
            </a:pPr>
            <a:r>
              <a:rPr lang="en-US" dirty="0" smtClean="0"/>
              <a:t>Centralization and unification</a:t>
            </a:r>
          </a:p>
          <a:p>
            <a:pPr marL="1085850" lvl="1" indent="-342900" eaLnBrk="1" hangingPunct="1">
              <a:buFontTx/>
              <a:buChar char="•"/>
              <a:defRPr/>
            </a:pPr>
            <a:r>
              <a:rPr lang="en-US" dirty="0" smtClean="0"/>
              <a:t>Civil-military relations</a:t>
            </a:r>
          </a:p>
          <a:p>
            <a:pPr eaLnBrk="1" hangingPunct="1">
              <a:buFontTx/>
              <a:buChar char="•"/>
              <a:defRPr/>
            </a:pPr>
            <a:r>
              <a:rPr lang="en-US" dirty="0" smtClean="0">
                <a:cs typeface="+mn-cs"/>
              </a:rPr>
              <a:t>Vietnam</a:t>
            </a:r>
          </a:p>
          <a:p>
            <a:pPr marL="1085850" lvl="1" indent="-342900" eaLnBrk="1" hangingPunct="1">
              <a:buFontTx/>
              <a:buChar char="•"/>
              <a:defRPr/>
            </a:pPr>
            <a:r>
              <a:rPr lang="en-US" dirty="0" smtClean="0"/>
              <a:t>Geographical and agricultural ties</a:t>
            </a:r>
          </a:p>
        </p:txBody>
      </p:sp>
    </p:spTree>
    <p:extLst>
      <p:ext uri="{BB962C8B-B14F-4D97-AF65-F5344CB8AC3E}">
        <p14:creationId xmlns:p14="http://schemas.microsoft.com/office/powerpoint/2010/main" val="3651678690"/>
      </p:ext>
    </p:extLst>
  </p:cSld>
  <p:clrMapOvr>
    <a:masterClrMapping/>
  </p:clrMapOvr>
  <p:transition spd="med">
    <p:wipe dir="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3" name="Title 1"/>
          <p:cNvSpPr>
            <a:spLocks noGrp="1"/>
          </p:cNvSpPr>
          <p:nvPr>
            <p:ph type="title"/>
          </p:nvPr>
        </p:nvSpPr>
        <p:spPr>
          <a:xfrm>
            <a:off x="609600" y="304800"/>
            <a:ext cx="7772400" cy="762000"/>
          </a:xfrm>
        </p:spPr>
        <p:txBody>
          <a:bodyPr/>
          <a:lstStyle/>
          <a:p>
            <a:r>
              <a:rPr lang="en-US" altLang="en-US" sz="2600" dirty="0" smtClean="0">
                <a:latin typeface="Arial" charset="0"/>
              </a:rPr>
              <a:t>Silla Warrior</a:t>
            </a:r>
          </a:p>
        </p:txBody>
      </p:sp>
      <p:pic>
        <p:nvPicPr>
          <p:cNvPr id="20482" name="Picture 1" descr="Silla Warrior. This ewer—the projection in front is the pour spout—reflects Korea’s early use of cavalry. Horses were probably introduced to Japan by way of Korea.&#10;"/>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066800"/>
            <a:ext cx="6858000" cy="500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53200"/>
            <a:ext cx="685800" cy="276225"/>
          </a:xfrm>
        </p:spPr>
        <p:txBody>
          <a:bodyPr/>
          <a:lstStyle/>
          <a:p>
            <a:pPr marL="0" indent="0" algn="r" eaLnBrk="1" hangingPunct="1">
              <a:spcBef>
                <a:spcPct val="0"/>
              </a:spcBef>
              <a:defRPr/>
            </a:pPr>
            <a:r>
              <a:rPr lang="en-US" altLang="en-US" sz="1200" b="1" kern="1200" dirty="0">
                <a:solidFill>
                  <a:srgbClr val="000000"/>
                </a:solidFill>
                <a:latin typeface="Arial" pitchFamily="34" charset="0"/>
              </a:rPr>
              <a:t> </a:t>
            </a:r>
            <a:r>
              <a:rPr lang="en-US" altLang="en-US" sz="1200" b="1" kern="1200" dirty="0" smtClean="0">
                <a:solidFill>
                  <a:srgbClr val="000000"/>
                </a:solidFill>
                <a:latin typeface="Arial" pitchFamily="34" charset="0"/>
              </a:rPr>
              <a:t>p311</a:t>
            </a:r>
            <a:endParaRPr lang="en-US" dirty="0"/>
          </a:p>
        </p:txBody>
      </p:sp>
    </p:spTree>
    <p:extLst>
      <p:ext uri="{BB962C8B-B14F-4D97-AF65-F5344CB8AC3E}">
        <p14:creationId xmlns:p14="http://schemas.microsoft.com/office/powerpoint/2010/main" val="2171442446"/>
      </p:ext>
    </p:extLst>
  </p:cSld>
  <p:clrMapOvr>
    <a:masterClrMapping/>
  </p:clrMapOvr>
  <p:transition spd="med">
    <p:wipe dir="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7" name="Title 1"/>
          <p:cNvSpPr>
            <a:spLocks noGrp="1"/>
          </p:cNvSpPr>
          <p:nvPr>
            <p:ph type="title"/>
          </p:nvPr>
        </p:nvSpPr>
        <p:spPr>
          <a:xfrm>
            <a:off x="725905" y="1572126"/>
            <a:ext cx="7772400" cy="838200"/>
          </a:xfrm>
        </p:spPr>
        <p:txBody>
          <a:bodyPr/>
          <a:lstStyle/>
          <a:p>
            <a:r>
              <a:rPr lang="en-US" altLang="en-US" sz="2600" dirty="0" smtClean="0">
                <a:latin typeface="Arial" charset="0"/>
              </a:rPr>
              <a:t>Chinese Characters</a:t>
            </a:r>
          </a:p>
        </p:txBody>
      </p:sp>
      <p:pic>
        <p:nvPicPr>
          <p:cNvPr id="21506" name="Picture 1" descr="A set of eight Chinese charcters. There are words from peace, ruler, and mouth. "/>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2438400"/>
            <a:ext cx="8636000"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53200"/>
            <a:ext cx="609600" cy="276225"/>
          </a:xfrm>
        </p:spPr>
        <p:txBody>
          <a:bodyPr/>
          <a:lstStyle/>
          <a:p>
            <a:pPr marL="0" indent="0" algn="r" eaLnBrk="1" hangingPunct="1">
              <a:spcBef>
                <a:spcPct val="0"/>
              </a:spcBef>
              <a:defRPr/>
            </a:pPr>
            <a:r>
              <a:rPr lang="en-US" altLang="en-US" sz="1200" b="1" kern="1200" dirty="0">
                <a:solidFill>
                  <a:srgbClr val="000000"/>
                </a:solidFill>
                <a:latin typeface="Arial" pitchFamily="34" charset="0"/>
              </a:rPr>
              <a:t> </a:t>
            </a:r>
            <a:r>
              <a:rPr lang="en-US" altLang="en-US" sz="1200" b="1" kern="1200" dirty="0" smtClean="0">
                <a:solidFill>
                  <a:srgbClr val="000000"/>
                </a:solidFill>
                <a:latin typeface="Arial" pitchFamily="34" charset="0"/>
              </a:rPr>
              <a:t>p312</a:t>
            </a:r>
            <a:endParaRPr lang="en-US" dirty="0"/>
          </a:p>
        </p:txBody>
      </p:sp>
    </p:spTree>
    <p:extLst>
      <p:ext uri="{BB962C8B-B14F-4D97-AF65-F5344CB8AC3E}">
        <p14:creationId xmlns:p14="http://schemas.microsoft.com/office/powerpoint/2010/main" val="1679997972"/>
      </p:ext>
    </p:extLst>
  </p:cSld>
  <p:clrMapOvr>
    <a:masterClrMapping/>
  </p:clrMapOvr>
  <p:transition spd="med">
    <p:wipe dir="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9" name="Title 1"/>
          <p:cNvSpPr>
            <a:spLocks noGrp="1"/>
          </p:cNvSpPr>
          <p:nvPr>
            <p:ph type="title"/>
          </p:nvPr>
        </p:nvSpPr>
        <p:spPr>
          <a:xfrm>
            <a:off x="685800" y="533400"/>
            <a:ext cx="7772400" cy="762000"/>
          </a:xfrm>
        </p:spPr>
        <p:txBody>
          <a:bodyPr/>
          <a:lstStyle/>
          <a:p>
            <a:r>
              <a:rPr lang="en-US" altLang="en-US" sz="2600" dirty="0" smtClean="0">
                <a:latin typeface="Arial" charset="0"/>
              </a:rPr>
              <a:t>Going Up the River</a:t>
            </a:r>
          </a:p>
        </p:txBody>
      </p:sp>
      <p:pic>
        <p:nvPicPr>
          <p:cNvPr id="4098" name="Picture 1" descr="Going Up the River.  Song cities hummed with commercial and industrial activity, much of it concentrated on the rivers and canals linking the capital Kaifeng to the provinces. This detail from Going Upriver at the Qingming [Spring] Festival shows a tiny portion of the scroll painting’s panorama. Painted by Zhang Zeduan sometime before 1125, its depiction of daily life makes it an important source of information on working people. Before open shop fronts and tea houses a camel caravan departs, donkey carts are unloaded, a scholar rides loftily (if gingerly) on horseback, and women of wealth go by enclosed sedan-chair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295400"/>
            <a:ext cx="8636000" cy="425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494463"/>
            <a:ext cx="685800" cy="276225"/>
          </a:xfrm>
        </p:spPr>
        <p:txBody>
          <a:bodyPr/>
          <a:lstStyle/>
          <a:p>
            <a:pPr marL="0" indent="0" algn="r" eaLnBrk="1" hangingPunct="1">
              <a:spcBef>
                <a:spcPct val="0"/>
              </a:spcBef>
              <a:defRPr/>
            </a:pPr>
            <a:r>
              <a:rPr lang="en-US" altLang="en-US" sz="1200" b="1" kern="1200" dirty="0">
                <a:solidFill>
                  <a:srgbClr val="000000"/>
                </a:solidFill>
                <a:latin typeface="Arial" pitchFamily="34" charset="0"/>
              </a:rPr>
              <a:t> </a:t>
            </a:r>
            <a:r>
              <a:rPr lang="en-US" altLang="en-US" sz="1200" b="1" kern="1200" dirty="0" smtClean="0">
                <a:solidFill>
                  <a:srgbClr val="000000"/>
                </a:solidFill>
                <a:latin typeface="Arial" pitchFamily="34" charset="0"/>
              </a:rPr>
              <a:t>p296</a:t>
            </a:r>
            <a:endParaRPr lang="en-US" dirty="0"/>
          </a:p>
        </p:txBody>
      </p:sp>
    </p:spTree>
    <p:extLst>
      <p:ext uri="{BB962C8B-B14F-4D97-AF65-F5344CB8AC3E}">
        <p14:creationId xmlns:p14="http://schemas.microsoft.com/office/powerpoint/2010/main" val="2372987401"/>
      </p:ext>
    </p:extLst>
  </p:cSld>
  <p:clrMapOvr>
    <a:masterClrMapping/>
  </p:clrMapOvr>
  <p:transition spd="med">
    <p:wipe dir="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1" name="Title 1"/>
          <p:cNvSpPr>
            <a:spLocks noGrp="1"/>
          </p:cNvSpPr>
          <p:nvPr>
            <p:ph type="title"/>
          </p:nvPr>
        </p:nvSpPr>
        <p:spPr>
          <a:xfrm>
            <a:off x="685800" y="304800"/>
            <a:ext cx="7772400" cy="762000"/>
          </a:xfrm>
        </p:spPr>
        <p:txBody>
          <a:bodyPr/>
          <a:lstStyle/>
          <a:p>
            <a:r>
              <a:rPr lang="en-US" altLang="en-US" sz="2600" dirty="0" smtClean="0">
                <a:latin typeface="Arial" charset="0"/>
              </a:rPr>
              <a:t>Imperial Palace in Kyoto</a:t>
            </a:r>
          </a:p>
        </p:txBody>
      </p:sp>
      <p:pic>
        <p:nvPicPr>
          <p:cNvPr id="22530" name="Picture 1" descr="Imperial Palace in Kyoto. The first version of the palace was built in the eighth century 1.2 miles (2 kilometers) away from the current site. The Kyoto palace complex was the primary residence of the Japanese emperors until the middle of the nineteenth century, when the imperial capital moved to Tokyo. Being built of wood with cypress-bark roofing, the buildings have been repeatedly ravaged by fire, but each restoration has utilized traditional materials in an effort to preserve the historical forms. The latest rebuilding took place in 1855. The palace complex includes gardens and numerous buildings in a variety of styles particular to different periods in its history."/>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469900" y="1066800"/>
            <a:ext cx="8204200"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775"/>
            <a:ext cx="609600" cy="276225"/>
          </a:xfrm>
        </p:spPr>
        <p:txBody>
          <a:bodyPr/>
          <a:lstStyle/>
          <a:p>
            <a:pPr marL="0" indent="0" algn="r" eaLnBrk="1" hangingPunct="1">
              <a:spcBef>
                <a:spcPct val="0"/>
              </a:spcBef>
              <a:defRPr/>
            </a:pPr>
            <a:r>
              <a:rPr lang="en-US" altLang="en-US" sz="1200" b="1" kern="1200" dirty="0">
                <a:solidFill>
                  <a:srgbClr val="000000"/>
                </a:solidFill>
                <a:latin typeface="Arial" pitchFamily="34" charset="0"/>
              </a:rPr>
              <a:t> </a:t>
            </a:r>
            <a:r>
              <a:rPr lang="en-US" altLang="en-US" sz="1200" b="1" kern="1200" dirty="0" smtClean="0">
                <a:solidFill>
                  <a:srgbClr val="000000"/>
                </a:solidFill>
                <a:latin typeface="Arial" pitchFamily="34" charset="0"/>
              </a:rPr>
              <a:t>p314</a:t>
            </a:r>
            <a:endParaRPr lang="en-US" dirty="0"/>
          </a:p>
        </p:txBody>
      </p:sp>
    </p:spTree>
    <p:extLst>
      <p:ext uri="{BB962C8B-B14F-4D97-AF65-F5344CB8AC3E}">
        <p14:creationId xmlns:p14="http://schemas.microsoft.com/office/powerpoint/2010/main" val="3458702877"/>
      </p:ext>
    </p:extLst>
  </p:cSld>
  <p:clrMapOvr>
    <a:masterClrMapping/>
  </p:clrMapOvr>
  <p:transition spd="med">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685800" y="152400"/>
            <a:ext cx="7772400" cy="1447800"/>
          </a:xfrm>
        </p:spPr>
        <p:txBody>
          <a:bodyPr/>
          <a:lstStyle/>
          <a:p>
            <a:pPr eaLnBrk="1" hangingPunct="1"/>
            <a:r>
              <a:rPr lang="en-US" altLang="en-US" dirty="0" smtClean="0">
                <a:solidFill>
                  <a:schemeClr val="tx1"/>
                </a:solidFill>
                <a:latin typeface="Arial" charset="0"/>
              </a:rPr>
              <a:t>The Sui and Tang Empires,</a:t>
            </a:r>
            <a:r>
              <a:rPr lang="en-US" altLang="en-US" baseline="0" dirty="0" smtClean="0">
                <a:solidFill>
                  <a:schemeClr val="tx1"/>
                </a:solidFill>
                <a:latin typeface="Arial" charset="0"/>
              </a:rPr>
              <a:t> </a:t>
            </a:r>
            <a:r>
              <a:rPr lang="en-US" altLang="en-US" dirty="0" smtClean="0">
                <a:solidFill>
                  <a:schemeClr val="tx1"/>
                </a:solidFill>
                <a:latin typeface="Arial" charset="0"/>
              </a:rPr>
              <a:t>581–755: </a:t>
            </a:r>
            <a:r>
              <a:rPr lang="en-US" altLang="en-US" dirty="0" err="1" smtClean="0">
                <a:solidFill>
                  <a:schemeClr val="tx1"/>
                </a:solidFill>
                <a:latin typeface="Arial" charset="0"/>
              </a:rPr>
              <a:t>Chang’an</a:t>
            </a:r>
            <a:endParaRPr lang="en-US" altLang="en-US" dirty="0" smtClean="0">
              <a:solidFill>
                <a:schemeClr val="tx1"/>
              </a:solidFill>
              <a:latin typeface="Arial" charset="0"/>
            </a:endParaRPr>
          </a:p>
        </p:txBody>
      </p:sp>
      <p:sp>
        <p:nvSpPr>
          <p:cNvPr id="6146" name="Rectangle 3"/>
          <p:cNvSpPr>
            <a:spLocks noGrp="1" noChangeArrowheads="1"/>
          </p:cNvSpPr>
          <p:nvPr>
            <p:ph type="body" idx="1"/>
          </p:nvPr>
        </p:nvSpPr>
        <p:spPr>
          <a:xfrm>
            <a:off x="685800" y="1981200"/>
            <a:ext cx="8001000" cy="2259013"/>
          </a:xfrm>
        </p:spPr>
        <p:txBody>
          <a:bodyPr/>
          <a:lstStyle/>
          <a:p>
            <a:pPr marL="1200150" lvl="1" indent="-457200" eaLnBrk="1" hangingPunct="1">
              <a:buFont typeface="Arial" panose="020B0604020202020204" pitchFamily="34" charset="0"/>
              <a:buChar char="•"/>
              <a:defRPr/>
            </a:pPr>
            <a:r>
              <a:rPr lang="en-US" altLang="en-US" dirty="0" smtClean="0">
                <a:latin typeface="Arial" pitchFamily="34" charset="0"/>
              </a:rPr>
              <a:t>Chang</a:t>
            </a:r>
            <a:r>
              <a:rPr lang="ja-JP" altLang="en-US" dirty="0" smtClean="0">
                <a:latin typeface="Arial" pitchFamily="34" charset="0"/>
              </a:rPr>
              <a:t>’</a:t>
            </a:r>
            <a:r>
              <a:rPr lang="en-US" altLang="ja-JP" dirty="0" smtClean="0">
                <a:latin typeface="Arial" pitchFamily="34" charset="0"/>
              </a:rPr>
              <a:t>an: Metropolis at the Center of East Asia</a:t>
            </a:r>
          </a:p>
          <a:p>
            <a:pPr marL="1085850" lvl="1" indent="-342900" eaLnBrk="1" hangingPunct="1">
              <a:buFontTx/>
              <a:buChar char="•"/>
              <a:defRPr/>
            </a:pPr>
            <a:r>
              <a:rPr lang="en-US" altLang="en-US" dirty="0" smtClean="0">
                <a:latin typeface="Arial" pitchFamily="34" charset="0"/>
              </a:rPr>
              <a:t>Tributary system</a:t>
            </a:r>
          </a:p>
          <a:p>
            <a:pPr marL="1085850" lvl="1" indent="-342900" eaLnBrk="1" hangingPunct="1">
              <a:buFontTx/>
              <a:buChar char="•"/>
              <a:defRPr/>
            </a:pPr>
            <a:r>
              <a:rPr lang="en-US" altLang="en-US" dirty="0" smtClean="0">
                <a:latin typeface="Arial" pitchFamily="34" charset="0"/>
              </a:rPr>
              <a:t>Intellectual and commercial center</a:t>
            </a:r>
          </a:p>
        </p:txBody>
      </p:sp>
    </p:spTree>
    <p:extLst>
      <p:ext uri="{BB962C8B-B14F-4D97-AF65-F5344CB8AC3E}">
        <p14:creationId xmlns:p14="http://schemas.microsoft.com/office/powerpoint/2010/main" val="3049188949"/>
      </p:ext>
    </p:extLst>
  </p:cSld>
  <p:clrMapOvr>
    <a:masterClrMapping/>
  </p:clrMapOvr>
  <p:transition spd="med">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685800" y="0"/>
            <a:ext cx="7772400" cy="1447800"/>
          </a:xfrm>
        </p:spPr>
        <p:txBody>
          <a:bodyPr/>
          <a:lstStyle/>
          <a:p>
            <a:pPr eaLnBrk="1" hangingPunct="1"/>
            <a:r>
              <a:rPr lang="en-US" altLang="en-US" dirty="0" smtClean="0">
                <a:solidFill>
                  <a:schemeClr val="tx1"/>
                </a:solidFill>
                <a:latin typeface="Arial" charset="0"/>
              </a:rPr>
              <a:t>The Sui and Tang Empires, 581–755: Major Events</a:t>
            </a:r>
            <a:endParaRPr lang="en-US" altLang="en-US" dirty="0" smtClean="0">
              <a:latin typeface="Arial" charset="0"/>
            </a:endParaRPr>
          </a:p>
        </p:txBody>
      </p:sp>
      <p:sp>
        <p:nvSpPr>
          <p:cNvPr id="3" name="Content Placeholder 2"/>
          <p:cNvSpPr>
            <a:spLocks noGrp="1"/>
          </p:cNvSpPr>
          <p:nvPr>
            <p:ph idx="1"/>
          </p:nvPr>
        </p:nvSpPr>
        <p:spPr>
          <a:xfrm>
            <a:off x="685800" y="1752600"/>
            <a:ext cx="7772400" cy="4648200"/>
          </a:xfrm>
        </p:spPr>
        <p:txBody>
          <a:bodyPr/>
          <a:lstStyle/>
          <a:p>
            <a:pPr eaLnBrk="1" hangingPunct="1">
              <a:buFontTx/>
              <a:buChar char="•"/>
              <a:defRPr/>
            </a:pPr>
            <a:r>
              <a:rPr lang="en-US" dirty="0" smtClean="0">
                <a:cs typeface="+mn-cs"/>
              </a:rPr>
              <a:t>Buddhism and the Tang Empire</a:t>
            </a:r>
          </a:p>
          <a:p>
            <a:pPr marL="1085850" lvl="1" indent="-342900" eaLnBrk="1" hangingPunct="1">
              <a:buFontTx/>
              <a:buChar char="•"/>
              <a:defRPr/>
            </a:pPr>
            <a:r>
              <a:rPr lang="en-US" dirty="0" smtClean="0"/>
              <a:t>Mahayana Buddhism</a:t>
            </a:r>
          </a:p>
          <a:p>
            <a:pPr marL="1085850" lvl="1" indent="-342900" eaLnBrk="1" hangingPunct="1">
              <a:buFontTx/>
              <a:buChar char="•"/>
              <a:defRPr/>
            </a:pPr>
            <a:r>
              <a:rPr lang="en-US" dirty="0" smtClean="0"/>
              <a:t>Religion and imperial rule</a:t>
            </a:r>
          </a:p>
          <a:p>
            <a:pPr marL="457200" indent="-457200" eaLnBrk="1" hangingPunct="1">
              <a:buFont typeface="Arial"/>
              <a:buChar char="•"/>
              <a:defRPr/>
            </a:pPr>
            <a:r>
              <a:rPr lang="en-US" dirty="0" smtClean="0">
                <a:cs typeface="+mn-cs"/>
              </a:rPr>
              <a:t>Upheavals and Repression, 750-879</a:t>
            </a:r>
          </a:p>
          <a:p>
            <a:pPr marL="1200150" lvl="1" indent="-457200" eaLnBrk="1" hangingPunct="1">
              <a:buFont typeface="Arial"/>
              <a:buChar char="•"/>
              <a:defRPr/>
            </a:pPr>
            <a:r>
              <a:rPr lang="en-US" dirty="0" smtClean="0"/>
              <a:t>Return of Confucianism</a:t>
            </a:r>
          </a:p>
          <a:p>
            <a:pPr marL="1200150" lvl="1" indent="-457200" eaLnBrk="1" hangingPunct="1">
              <a:buFont typeface="Arial"/>
              <a:buChar char="•"/>
              <a:defRPr/>
            </a:pPr>
            <a:r>
              <a:rPr lang="en-US" dirty="0" smtClean="0"/>
              <a:t>Women and Buddhism</a:t>
            </a:r>
          </a:p>
          <a:p>
            <a:pPr marL="1600200" lvl="2" indent="-457200" eaLnBrk="1" hangingPunct="1">
              <a:buFont typeface="Arial"/>
              <a:buChar char="•"/>
              <a:defRPr/>
            </a:pPr>
            <a:r>
              <a:rPr lang="en-US" dirty="0" smtClean="0"/>
              <a:t>Wu Zhao</a:t>
            </a:r>
          </a:p>
          <a:p>
            <a:pPr marL="457200" indent="-457200" eaLnBrk="1" hangingPunct="1">
              <a:buFont typeface="Arial"/>
              <a:buChar char="•"/>
              <a:defRPr/>
            </a:pPr>
            <a:r>
              <a:rPr lang="en-US" dirty="0" smtClean="0">
                <a:cs typeface="+mn-cs"/>
              </a:rPr>
              <a:t>The End of the Tang Empire, 879-907</a:t>
            </a:r>
            <a:endParaRPr lang="en-US" dirty="0" smtClean="0">
              <a:solidFill>
                <a:srgbClr val="FF0000"/>
              </a:solidFill>
            </a:endParaRPr>
          </a:p>
        </p:txBody>
      </p:sp>
    </p:spTree>
    <p:extLst>
      <p:ext uri="{BB962C8B-B14F-4D97-AF65-F5344CB8AC3E}">
        <p14:creationId xmlns:p14="http://schemas.microsoft.com/office/powerpoint/2010/main" val="4112138522"/>
      </p:ext>
    </p:extLst>
  </p:cSld>
  <p:clrMapOvr>
    <a:masterClrMapping/>
  </p:clrMapOvr>
  <p:transition spd="med">
    <p:wipe dir="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Title 2"/>
          <p:cNvSpPr>
            <a:spLocks noGrp="1"/>
          </p:cNvSpPr>
          <p:nvPr>
            <p:ph type="title"/>
          </p:nvPr>
        </p:nvSpPr>
        <p:spPr>
          <a:xfrm>
            <a:off x="228600" y="-4763"/>
            <a:ext cx="8305800" cy="1076326"/>
          </a:xfrm>
        </p:spPr>
        <p:txBody>
          <a:bodyPr/>
          <a:lstStyle/>
          <a:p>
            <a:r>
              <a:rPr lang="en-US" altLang="en-US" sz="2600" dirty="0" smtClean="0">
                <a:latin typeface="Arial" charset="0"/>
              </a:rPr>
              <a:t>Chronology of Major Events 200-1200</a:t>
            </a:r>
          </a:p>
        </p:txBody>
      </p:sp>
      <p:graphicFrame>
        <p:nvGraphicFramePr>
          <p:cNvPr id="3" name="Table 2"/>
          <p:cNvGraphicFramePr>
            <a:graphicFrameLocks noGrp="1"/>
          </p:cNvGraphicFramePr>
          <p:nvPr>
            <p:extLst/>
          </p:nvPr>
        </p:nvGraphicFramePr>
        <p:xfrm>
          <a:off x="228600" y="838200"/>
          <a:ext cx="8305800" cy="5814197"/>
        </p:xfrm>
        <a:graphic>
          <a:graphicData uri="http://schemas.openxmlformats.org/drawingml/2006/table">
            <a:tbl>
              <a:tblPr firstRow="1">
                <a:tableStyleId>{5C22544A-7EE6-4342-B048-85BDC9FD1C3A}</a:tableStyleId>
              </a:tblPr>
              <a:tblGrid>
                <a:gridCol w="879475"/>
                <a:gridCol w="1635125"/>
                <a:gridCol w="2057400"/>
                <a:gridCol w="1905000"/>
                <a:gridCol w="1828800"/>
              </a:tblGrid>
              <a:tr h="397350">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15000"/>
                        </a:lnSpc>
                        <a:spcBef>
                          <a:spcPts val="200"/>
                        </a:spcBef>
                        <a:spcAft>
                          <a:spcPts val="200"/>
                        </a:spcAft>
                        <a:buClrTx/>
                        <a:buSzTx/>
                        <a:buFontTx/>
                        <a:buNone/>
                        <a:tabLst/>
                      </a:pPr>
                      <a:r>
                        <a:rPr lang="en-US" altLang="en-US" sz="1100" b="1" baseline="0" dirty="0" smtClean="0">
                          <a:solidFill>
                            <a:schemeClr val="bg1"/>
                          </a:solidFill>
                          <a:latin typeface="Calibri" panose="020F0502020204030204" pitchFamily="34" charset="0"/>
                        </a:rPr>
                        <a:t> </a:t>
                      </a:r>
                      <a:r>
                        <a:rPr lang="en-US" altLang="en-US" sz="1100" b="1" baseline="0" dirty="0" smtClean="0">
                          <a:solidFill>
                            <a:schemeClr val="accent1"/>
                          </a:solidFill>
                          <a:latin typeface="Calibri" panose="020F0502020204030204" pitchFamily="34" charset="0"/>
                        </a:rPr>
                        <a:t>Empty cell</a:t>
                      </a:r>
                    </a:p>
                  </a:txBody>
                  <a:tcPr marL="14243" marR="14243" marT="0" marB="0" anchor="ctr" horzOverflow="overflow"/>
                </a:tc>
                <a:tc>
                  <a:txBody>
                    <a:bodyPr/>
                    <a:lstStyle>
                      <a:lvl1pPr marL="228600"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228600" marR="0" lvl="0" indent="0" algn="l" defTabSz="457200" rtl="0" eaLnBrk="1" fontAlgn="base" latinLnBrk="0" hangingPunct="1">
                        <a:lnSpc>
                          <a:spcPts val="1125"/>
                        </a:lnSpc>
                        <a:spcBef>
                          <a:spcPts val="200"/>
                        </a:spcBef>
                        <a:spcAft>
                          <a:spcPts val="200"/>
                        </a:spcAft>
                        <a:buClrTx/>
                        <a:buSzTx/>
                        <a:buFontTx/>
                        <a:buNone/>
                        <a:tabLst/>
                      </a:pPr>
                      <a:r>
                        <a:rPr lang="en-US" altLang="en-US" sz="1600" baseline="0" dirty="0" smtClean="0">
                          <a:solidFill>
                            <a:schemeClr val="bg1"/>
                          </a:solidFill>
                          <a:latin typeface="Calibri" panose="020F0502020204030204" pitchFamily="34" charset="0"/>
                        </a:rPr>
                        <a:t>Inner Asia</a:t>
                      </a:r>
                    </a:p>
                  </a:txBody>
                  <a:tcPr marL="14243" marR="14243" marT="0" marB="0" anchor="ctr" horzOverflow="overflow"/>
                </a:tc>
                <a:tc>
                  <a:txBody>
                    <a:bodyPr/>
                    <a:lstStyle>
                      <a:lvl1pPr marL="619125"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619125" marR="0" lvl="0" indent="0" algn="l" defTabSz="457200" rtl="0" eaLnBrk="1" fontAlgn="base" latinLnBrk="0" hangingPunct="1">
                        <a:lnSpc>
                          <a:spcPts val="1125"/>
                        </a:lnSpc>
                        <a:spcBef>
                          <a:spcPts val="200"/>
                        </a:spcBef>
                        <a:spcAft>
                          <a:spcPts val="200"/>
                        </a:spcAft>
                        <a:buClrTx/>
                        <a:buSzTx/>
                        <a:buFontTx/>
                        <a:buNone/>
                        <a:tabLst/>
                      </a:pPr>
                      <a:r>
                        <a:rPr lang="en-US" altLang="en-US" sz="1600" baseline="0" dirty="0" smtClean="0">
                          <a:solidFill>
                            <a:schemeClr val="bg1"/>
                          </a:solidFill>
                          <a:latin typeface="Calibri" panose="020F0502020204030204" pitchFamily="34" charset="0"/>
                        </a:rPr>
                        <a:t>China</a:t>
                      </a:r>
                    </a:p>
                  </a:txBody>
                  <a:tcPr marL="14243" marR="14243" marT="0" marB="0" anchor="ctr" horzOverflow="overflow"/>
                </a:tc>
                <a:tc>
                  <a:txBody>
                    <a:bodyPr/>
                    <a:lstStyle>
                      <a:lvl1pPr marL="209550"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209550" marR="0" lvl="0" indent="0" algn="l" defTabSz="457200" rtl="0" eaLnBrk="1" fontAlgn="base" latinLnBrk="0" hangingPunct="1">
                        <a:lnSpc>
                          <a:spcPts val="1125"/>
                        </a:lnSpc>
                        <a:spcBef>
                          <a:spcPts val="200"/>
                        </a:spcBef>
                        <a:spcAft>
                          <a:spcPts val="200"/>
                        </a:spcAft>
                        <a:buClrTx/>
                        <a:buSzTx/>
                        <a:buFontTx/>
                        <a:buNone/>
                        <a:tabLst/>
                      </a:pPr>
                      <a:r>
                        <a:rPr lang="en-US" altLang="en-US" sz="1600" baseline="0" dirty="0" smtClean="0">
                          <a:solidFill>
                            <a:schemeClr val="bg1"/>
                          </a:solidFill>
                          <a:latin typeface="Calibri" panose="020F0502020204030204" pitchFamily="34" charset="0"/>
                        </a:rPr>
                        <a:t>Northeast and Southeast Asia</a:t>
                      </a:r>
                    </a:p>
                  </a:txBody>
                  <a:tcPr marL="14243" marR="14243" marT="0" marB="0" anchor="ctr" horzOverflow="overflow"/>
                </a:tc>
                <a:tc>
                  <a:txBody>
                    <a:bodyPr/>
                    <a:lstStyle>
                      <a:lvl1pPr marL="685800"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685800" marR="0" lvl="0" indent="0" algn="l" defTabSz="457200" rtl="0" eaLnBrk="1" fontAlgn="base" latinLnBrk="0" hangingPunct="1">
                        <a:lnSpc>
                          <a:spcPts val="1125"/>
                        </a:lnSpc>
                        <a:spcBef>
                          <a:spcPts val="200"/>
                        </a:spcBef>
                        <a:spcAft>
                          <a:spcPts val="200"/>
                        </a:spcAft>
                        <a:buClrTx/>
                        <a:buSzTx/>
                        <a:buFontTx/>
                        <a:buNone/>
                        <a:tabLst/>
                      </a:pPr>
                      <a:r>
                        <a:rPr lang="en-US" altLang="en-US" sz="1600" baseline="0" dirty="0" smtClean="0">
                          <a:solidFill>
                            <a:schemeClr val="bg1"/>
                          </a:solidFill>
                          <a:latin typeface="Calibri" panose="020F0502020204030204" pitchFamily="34" charset="0"/>
                        </a:rPr>
                        <a:t>Japan</a:t>
                      </a:r>
                    </a:p>
                  </a:txBody>
                  <a:tcPr marL="14243" marR="14243" marT="0" marB="0" anchor="ctr" horzOverflow="overflow"/>
                </a:tc>
              </a:tr>
              <a:tr h="574345">
                <a:tc>
                  <a:txBody>
                    <a:bodyPr/>
                    <a:lstStyle>
                      <a:lvl1pPr marL="171450"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171450" marR="0" lvl="0" indent="0" algn="ctr" defTabSz="457200" rtl="0" eaLnBrk="1" fontAlgn="base" latinLnBrk="0" hangingPunct="1">
                        <a:lnSpc>
                          <a:spcPts val="1125"/>
                        </a:lnSpc>
                        <a:spcBef>
                          <a:spcPts val="0"/>
                        </a:spcBef>
                        <a:spcAft>
                          <a:spcPts val="0"/>
                        </a:spcAft>
                        <a:buClrTx/>
                        <a:buSzTx/>
                        <a:buFontTx/>
                        <a:buNone/>
                        <a:tabLst/>
                      </a:pPr>
                      <a:r>
                        <a:rPr lang="es-ES_tradnl" altLang="en-US" sz="1600" b="1" kern="0" baseline="0" dirty="0" smtClean="0">
                          <a:latin typeface="Calibri" panose="020F0502020204030204" pitchFamily="34" charset="0"/>
                        </a:rPr>
                        <a:t>200</a:t>
                      </a:r>
                      <a:endParaRPr lang="en-US" altLang="en-US" sz="1600" b="1" kern="0" baseline="0" dirty="0" smtClean="0">
                        <a:latin typeface="Calibri" panose="020F0502020204030204" pitchFamily="34" charset="0"/>
                      </a:endParaRPr>
                    </a:p>
                  </a:txBody>
                  <a:tcPr marL="14243" marR="14243" marT="0" marB="0" anchor="ctr"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15000"/>
                        </a:lnSpc>
                        <a:spcBef>
                          <a:spcPts val="0"/>
                        </a:spcBef>
                        <a:spcAft>
                          <a:spcPts val="0"/>
                        </a:spcAft>
                        <a:buClrTx/>
                        <a:buSzTx/>
                        <a:buFontTx/>
                        <a:buNone/>
                        <a:tabLst/>
                      </a:pPr>
                      <a:r>
                        <a:rPr lang="en-US" altLang="en-US" sz="1600" kern="0" baseline="0" dirty="0" smtClean="0">
                          <a:solidFill>
                            <a:srgbClr val="F7FBFB"/>
                          </a:solidFill>
                          <a:latin typeface="Calibri" panose="020F0502020204030204" pitchFamily="34" charset="0"/>
                        </a:rPr>
                        <a:t> empty  cell</a:t>
                      </a:r>
                    </a:p>
                  </a:txBody>
                  <a:tcPr marL="14243" marR="14243" marT="0" marB="0" anchor="ctr" horzOverflow="overflow"/>
                </a:tc>
                <a:tc>
                  <a:txBody>
                    <a:bodyPr/>
                    <a:lstStyle>
                      <a:lvl1pPr marL="28575"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28575" marR="0" lvl="0" indent="0" algn="l" defTabSz="457200" rtl="0" eaLnBrk="1" fontAlgn="base" latinLnBrk="0" hangingPunct="1">
                        <a:lnSpc>
                          <a:spcPts val="1400"/>
                        </a:lnSpc>
                        <a:spcBef>
                          <a:spcPts val="0"/>
                        </a:spcBef>
                        <a:spcAft>
                          <a:spcPts val="0"/>
                        </a:spcAft>
                        <a:buClrTx/>
                        <a:buSzTx/>
                        <a:buFontTx/>
                        <a:buNone/>
                        <a:tabLst/>
                      </a:pPr>
                      <a:r>
                        <a:rPr lang="en-US" altLang="en-US" sz="1600" kern="0" baseline="0" dirty="0" smtClean="0">
                          <a:latin typeface="Calibri" panose="020F0502020204030204" pitchFamily="34" charset="0"/>
                        </a:rPr>
                        <a:t>220-589 China is united </a:t>
                      </a:r>
                    </a:p>
                    <a:p>
                      <a:pPr marL="28575" marR="0" lvl="0" indent="0" algn="l" defTabSz="457200" rtl="0" eaLnBrk="1" fontAlgn="base" latinLnBrk="0" hangingPunct="1">
                        <a:lnSpc>
                          <a:spcPts val="1050"/>
                        </a:lnSpc>
                        <a:spcBef>
                          <a:spcPts val="0"/>
                        </a:spcBef>
                        <a:spcAft>
                          <a:spcPts val="0"/>
                        </a:spcAft>
                        <a:buClrTx/>
                        <a:buSzTx/>
                        <a:buFontTx/>
                        <a:buNone/>
                        <a:tabLst/>
                      </a:pPr>
                      <a:r>
                        <a:rPr lang="en-US" altLang="en-US" sz="1600" kern="0" baseline="0" dirty="0" smtClean="0">
                          <a:latin typeface="Calibri" panose="020F0502020204030204" pitchFamily="34" charset="0"/>
                        </a:rPr>
                        <a:t>581-618 Sui unification</a:t>
                      </a:r>
                    </a:p>
                  </a:txBody>
                  <a:tcPr marL="14243" marR="14243" marT="0" marB="0" anchor="ctr" horzOverflow="overflow"/>
                </a:tc>
                <a:tc>
                  <a:txBody>
                    <a:bodyPr/>
                    <a:lstStyle>
                      <a:lvl1pPr marL="38100"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38100" marR="0" lvl="0" indent="0" algn="l" defTabSz="457200" rtl="0" eaLnBrk="1" fontAlgn="base" latinLnBrk="0" hangingPunct="1">
                        <a:lnSpc>
                          <a:spcPts val="1400"/>
                        </a:lnSpc>
                        <a:spcBef>
                          <a:spcPts val="0"/>
                        </a:spcBef>
                        <a:spcAft>
                          <a:spcPts val="0"/>
                        </a:spcAft>
                        <a:buClrTx/>
                        <a:buSzTx/>
                        <a:buFontTx/>
                        <a:buNone/>
                        <a:tabLst/>
                      </a:pPr>
                      <a:r>
                        <a:rPr lang="en-US" altLang="en-US" sz="1600" kern="0" baseline="0" dirty="0" smtClean="0">
                          <a:latin typeface="Calibri" panose="020F0502020204030204" pitchFamily="34" charset="0"/>
                        </a:rPr>
                        <a:t>313-668 Three Korean kingdoms:</a:t>
                      </a:r>
                      <a:r>
                        <a:rPr lang="de-DE" altLang="en-US" sz="1600" kern="0" baseline="0" dirty="0" smtClean="0">
                          <a:latin typeface="Calibri" panose="020F0502020204030204" pitchFamily="34" charset="0"/>
                        </a:rPr>
                        <a:t> Kogury</a:t>
                      </a:r>
                      <a:r>
                        <a:rPr lang="en-US" altLang="en-US" sz="1600" kern="0" baseline="0" dirty="0" smtClean="0">
                          <a:latin typeface="Calibri" panose="020F0502020204030204" pitchFamily="34" charset="0"/>
                        </a:rPr>
                        <a:t>ō</a:t>
                      </a:r>
                      <a:r>
                        <a:rPr lang="de-DE" altLang="en-US" sz="1600" kern="0" baseline="0" dirty="0" smtClean="0">
                          <a:latin typeface="Calibri" panose="020F0502020204030204" pitchFamily="34" charset="0"/>
                        </a:rPr>
                        <a:t>, </a:t>
                      </a:r>
                      <a:r>
                        <a:rPr lang="en-US" altLang="en-US" sz="1600" kern="0" baseline="0" dirty="0" err="1" smtClean="0">
                          <a:latin typeface="Calibri" panose="020F0502020204030204" pitchFamily="34" charset="0"/>
                        </a:rPr>
                        <a:t>Paekche</a:t>
                      </a:r>
                      <a:r>
                        <a:rPr lang="es-ES_tradnl" altLang="en-US" sz="1600" kern="0" baseline="0" dirty="0" smtClean="0">
                          <a:latin typeface="Calibri" panose="020F0502020204030204" pitchFamily="34" charset="0"/>
                        </a:rPr>
                        <a:t>, Silla</a:t>
                      </a:r>
                      <a:endParaRPr lang="en-US" altLang="en-US" sz="1600" kern="0" baseline="0" dirty="0" smtClean="0">
                        <a:latin typeface="Calibri" panose="020F0502020204030204" pitchFamily="34" charset="0"/>
                      </a:endParaRPr>
                    </a:p>
                  </a:txBody>
                  <a:tcPr marL="14243" marR="14243" marT="0" marB="0" anchor="ctr"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15000"/>
                        </a:lnSpc>
                        <a:spcBef>
                          <a:spcPts val="0"/>
                        </a:spcBef>
                        <a:spcAft>
                          <a:spcPts val="0"/>
                        </a:spcAft>
                        <a:buClrTx/>
                        <a:buSzTx/>
                        <a:buFontTx/>
                        <a:buNone/>
                        <a:tabLst/>
                      </a:pPr>
                      <a:r>
                        <a:rPr lang="en-US" altLang="en-US" sz="1600" kern="0" baseline="0" dirty="0" smtClean="0">
                          <a:latin typeface="Calibri" panose="020F0502020204030204" pitchFamily="34" charset="0"/>
                        </a:rPr>
                        <a:t> </a:t>
                      </a:r>
                      <a:r>
                        <a:rPr lang="en-US" altLang="en-US" sz="1600" kern="0" baseline="0" dirty="0" smtClean="0">
                          <a:solidFill>
                            <a:srgbClr val="F7FBFB"/>
                          </a:solidFill>
                          <a:latin typeface="Calibri" panose="020F0502020204030204" pitchFamily="34" charset="0"/>
                        </a:rPr>
                        <a:t>empty cell</a:t>
                      </a:r>
                    </a:p>
                  </a:txBody>
                  <a:tcPr marL="14243" marR="14243" marT="0" marB="0" anchor="ctr" horzOverflow="overflow"/>
                </a:tc>
              </a:tr>
              <a:tr h="1542905">
                <a:tc>
                  <a:txBody>
                    <a:bodyPr/>
                    <a:lstStyle>
                      <a:lvl1pPr marL="171450"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171450" marR="0" lvl="0" indent="0" algn="ctr" defTabSz="457200" rtl="0" eaLnBrk="1" fontAlgn="base" latinLnBrk="0" hangingPunct="1">
                        <a:lnSpc>
                          <a:spcPts val="1125"/>
                        </a:lnSpc>
                        <a:spcBef>
                          <a:spcPts val="0"/>
                        </a:spcBef>
                        <a:spcAft>
                          <a:spcPts val="0"/>
                        </a:spcAft>
                        <a:buClrTx/>
                        <a:buSzTx/>
                        <a:buFontTx/>
                        <a:buNone/>
                        <a:tabLst/>
                      </a:pPr>
                      <a:r>
                        <a:rPr lang="en-US" altLang="en-US" sz="1600" b="1" kern="0" baseline="0" dirty="0" smtClean="0">
                          <a:latin typeface="Calibri" panose="020F0502020204030204" pitchFamily="34" charset="0"/>
                        </a:rPr>
                        <a:t>600</a:t>
                      </a:r>
                    </a:p>
                  </a:txBody>
                  <a:tcPr marL="14243" marR="14243" marT="0" marB="0" anchor="ctr" horzOverflow="overflow">
                    <a:solidFill>
                      <a:schemeClr val="accent5"/>
                    </a:solidFill>
                  </a:tcPr>
                </a:tc>
                <a:tc>
                  <a:txBody>
                    <a:bodyPr/>
                    <a:lstStyle>
                      <a:lvl1pPr marL="38100" indent="-38100"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38100" marR="0" lvl="0" indent="-38100" algn="l" defTabSz="457200" rtl="0" eaLnBrk="1" fontAlgn="base" latinLnBrk="0" hangingPunct="1">
                        <a:lnSpc>
                          <a:spcPts val="1400"/>
                        </a:lnSpc>
                        <a:spcBef>
                          <a:spcPts val="0"/>
                        </a:spcBef>
                        <a:spcAft>
                          <a:spcPts val="0"/>
                        </a:spcAft>
                        <a:buClrTx/>
                        <a:buSzTx/>
                        <a:buFontTx/>
                        <a:buNone/>
                        <a:tabLst/>
                      </a:pPr>
                      <a:r>
                        <a:rPr lang="en-US" altLang="en-US" sz="1600" kern="0" baseline="0" dirty="0" smtClean="0">
                          <a:latin typeface="Calibri" panose="020F0502020204030204" pitchFamily="34" charset="0"/>
                        </a:rPr>
                        <a:t>751 Battle of</a:t>
                      </a:r>
                      <a:r>
                        <a:rPr lang="es-ES_tradnl" altLang="en-US" sz="1600" kern="0" baseline="0" dirty="0" smtClean="0">
                          <a:latin typeface="Calibri" panose="020F0502020204030204" pitchFamily="34" charset="0"/>
                        </a:rPr>
                        <a:t> Talas </a:t>
                      </a:r>
                      <a:r>
                        <a:rPr lang="en-US" altLang="en-US" sz="1600" kern="0" baseline="0" dirty="0" smtClean="0">
                          <a:latin typeface="Calibri" panose="020F0502020204030204" pitchFamily="34" charset="0"/>
                        </a:rPr>
                        <a:t>River</a:t>
                      </a:r>
                    </a:p>
                  </a:txBody>
                  <a:tcPr marL="14243" marR="14243" marT="0" marB="0" anchor="ctr" horzOverflow="overflow">
                    <a:solidFill>
                      <a:schemeClr val="accent5"/>
                    </a:solidFill>
                  </a:tcPr>
                </a:tc>
                <a:tc>
                  <a:txBody>
                    <a:bodyPr/>
                    <a:lstStyle>
                      <a:lvl1pPr marL="28575"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28575" marR="0" lvl="0" indent="0" algn="l" defTabSz="457200" rtl="0" eaLnBrk="1" fontAlgn="base" latinLnBrk="0" hangingPunct="1">
                        <a:lnSpc>
                          <a:spcPts val="1400"/>
                        </a:lnSpc>
                        <a:spcBef>
                          <a:spcPts val="0"/>
                        </a:spcBef>
                        <a:spcAft>
                          <a:spcPts val="0"/>
                        </a:spcAft>
                        <a:buClrTx/>
                        <a:buSzTx/>
                        <a:buFontTx/>
                        <a:buNone/>
                        <a:tabLst/>
                      </a:pPr>
                      <a:r>
                        <a:rPr lang="en-US" altLang="en-US" sz="1600" kern="0" baseline="0" dirty="0" smtClean="0">
                          <a:latin typeface="Calibri" panose="020F0502020204030204" pitchFamily="34" charset="0"/>
                        </a:rPr>
                        <a:t>618 Tang Empire founded 626-649 Li </a:t>
                      </a:r>
                      <a:r>
                        <a:rPr lang="en-US" altLang="en-US" sz="1600" kern="0" baseline="0" dirty="0" err="1" smtClean="0">
                          <a:latin typeface="Calibri" panose="020F0502020204030204" pitchFamily="34" charset="0"/>
                        </a:rPr>
                        <a:t>Shimin</a:t>
                      </a:r>
                      <a:r>
                        <a:rPr lang="en-US" altLang="en-US" sz="1600" kern="0" baseline="0" dirty="0" smtClean="0">
                          <a:latin typeface="Calibri" panose="020F0502020204030204" pitchFamily="34" charset="0"/>
                        </a:rPr>
                        <a:t> reign</a:t>
                      </a:r>
                    </a:p>
                    <a:p>
                      <a:pPr marL="28575" marR="0" lvl="0" indent="0" algn="l" defTabSz="457200" rtl="0" eaLnBrk="1" fontAlgn="base" latinLnBrk="0" hangingPunct="1">
                        <a:lnSpc>
                          <a:spcPts val="2175"/>
                        </a:lnSpc>
                        <a:spcBef>
                          <a:spcPts val="0"/>
                        </a:spcBef>
                        <a:spcAft>
                          <a:spcPts val="0"/>
                        </a:spcAft>
                        <a:buClrTx/>
                        <a:buSzTx/>
                        <a:buFontTx/>
                        <a:buNone/>
                        <a:tabLst/>
                      </a:pPr>
                      <a:r>
                        <a:rPr lang="en-US" altLang="en-US" sz="1600" kern="0" baseline="0" dirty="0" smtClean="0">
                          <a:latin typeface="Calibri" panose="020F0502020204030204" pitchFamily="34" charset="0"/>
                        </a:rPr>
                        <a:t>690-705 Wu Zhao reign </a:t>
                      </a:r>
                    </a:p>
                    <a:p>
                      <a:pPr marL="28575" marR="0" lvl="0" indent="0" algn="l" defTabSz="457200" rtl="0" eaLnBrk="1" fontAlgn="base" latinLnBrk="0" hangingPunct="1">
                        <a:lnSpc>
                          <a:spcPts val="2175"/>
                        </a:lnSpc>
                        <a:spcBef>
                          <a:spcPts val="0"/>
                        </a:spcBef>
                        <a:spcAft>
                          <a:spcPts val="0"/>
                        </a:spcAft>
                        <a:buClrTx/>
                        <a:buSzTx/>
                        <a:buFontTx/>
                        <a:buNone/>
                        <a:tabLst/>
                      </a:pPr>
                      <a:r>
                        <a:rPr lang="en-US" altLang="en-US" sz="1600" kern="0" baseline="0" dirty="0" smtClean="0">
                          <a:latin typeface="Calibri" panose="020F0502020204030204" pitchFamily="34" charset="0"/>
                        </a:rPr>
                        <a:t>755-763 An </a:t>
                      </a:r>
                      <a:r>
                        <a:rPr lang="en-US" altLang="en-US" sz="1600" kern="0" baseline="0" dirty="0" err="1" smtClean="0">
                          <a:latin typeface="Calibri" panose="020F0502020204030204" pitchFamily="34" charset="0"/>
                        </a:rPr>
                        <a:t>Lushan</a:t>
                      </a:r>
                      <a:r>
                        <a:rPr lang="en-US" altLang="en-US" sz="1600" kern="0" baseline="0" dirty="0" smtClean="0">
                          <a:latin typeface="Calibri" panose="020F0502020204030204" pitchFamily="34" charset="0"/>
                        </a:rPr>
                        <a:t> rebellion</a:t>
                      </a:r>
                    </a:p>
                  </a:txBody>
                  <a:tcPr marL="14243" marR="14243" marT="0" marB="0" anchor="ctr" horzOverflow="overflow">
                    <a:solidFill>
                      <a:schemeClr val="accent5"/>
                    </a:solidFill>
                  </a:tcPr>
                </a:tc>
                <a:tc>
                  <a:txBody>
                    <a:bodyPr/>
                    <a:lstStyle>
                      <a:lvl1pPr marL="38100"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38100" marR="0" lvl="0" indent="0" algn="l" defTabSz="457200" rtl="0" eaLnBrk="1" fontAlgn="base" latinLnBrk="0" hangingPunct="1">
                        <a:lnSpc>
                          <a:spcPts val="1400"/>
                        </a:lnSpc>
                        <a:spcBef>
                          <a:spcPts val="0"/>
                        </a:spcBef>
                        <a:spcAft>
                          <a:spcPts val="0"/>
                        </a:spcAft>
                        <a:buClrTx/>
                        <a:buSzTx/>
                        <a:buFontTx/>
                        <a:buNone/>
                        <a:tabLst/>
                      </a:pPr>
                      <a:r>
                        <a:rPr lang="en-US" altLang="en-US" sz="1600" kern="0" baseline="0" dirty="0" smtClean="0">
                          <a:latin typeface="Calibri" panose="020F0502020204030204" pitchFamily="34" charset="0"/>
                        </a:rPr>
                        <a:t>668</a:t>
                      </a:r>
                      <a:r>
                        <a:rPr lang="es-ES_tradnl" altLang="en-US" sz="1600" kern="0" baseline="0" dirty="0" smtClean="0">
                          <a:latin typeface="Calibri" panose="020F0502020204030204" pitchFamily="34" charset="0"/>
                        </a:rPr>
                        <a:t> Silla</a:t>
                      </a:r>
                      <a:r>
                        <a:rPr lang="en-US" altLang="en-US" sz="1600" kern="0" baseline="0" dirty="0" smtClean="0">
                          <a:latin typeface="Calibri" panose="020F0502020204030204" pitchFamily="34" charset="0"/>
                        </a:rPr>
                        <a:t> victory in Korea</a:t>
                      </a:r>
                    </a:p>
                  </a:txBody>
                  <a:tcPr marL="14243" marR="14243" marT="0" marB="0" anchor="ctr" horzOverflow="overflow">
                    <a:solidFill>
                      <a:schemeClr val="accent5"/>
                    </a:solidFill>
                  </a:tcPr>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ts val="1050"/>
                        </a:lnSpc>
                        <a:spcBef>
                          <a:spcPts val="0"/>
                        </a:spcBef>
                        <a:spcAft>
                          <a:spcPts val="0"/>
                        </a:spcAft>
                        <a:buClrTx/>
                        <a:buSzTx/>
                        <a:buFontTx/>
                        <a:buNone/>
                        <a:tabLst/>
                      </a:pPr>
                      <a:endParaRPr lang="en-US" altLang="en-US" sz="1600" kern="0" baseline="0" dirty="0" smtClean="0">
                        <a:latin typeface="Calibri" panose="020F0502020204030204" pitchFamily="34" charset="0"/>
                      </a:endParaRPr>
                    </a:p>
                    <a:p>
                      <a:pPr marL="0" marR="0" lvl="0" indent="0" algn="l" defTabSz="457200" rtl="0" eaLnBrk="1" fontAlgn="base" latinLnBrk="0" hangingPunct="1">
                        <a:lnSpc>
                          <a:spcPts val="1050"/>
                        </a:lnSpc>
                        <a:spcBef>
                          <a:spcPts val="0"/>
                        </a:spcBef>
                        <a:spcAft>
                          <a:spcPts val="0"/>
                        </a:spcAft>
                        <a:buClrTx/>
                        <a:buSzTx/>
                        <a:buFontTx/>
                        <a:buNone/>
                        <a:tabLst/>
                      </a:pPr>
                      <a:r>
                        <a:rPr lang="en-US" altLang="en-US" sz="1600" kern="0" baseline="0" dirty="0" smtClean="0">
                          <a:latin typeface="Calibri" panose="020F0502020204030204" pitchFamily="34" charset="0"/>
                        </a:rPr>
                        <a:t>645-655 </a:t>
                      </a:r>
                      <a:r>
                        <a:rPr lang="en-US" altLang="en-US" sz="1600" kern="0" baseline="0" dirty="0" err="1" smtClean="0">
                          <a:latin typeface="Calibri" panose="020F0502020204030204" pitchFamily="34" charset="0"/>
                        </a:rPr>
                        <a:t>Taika</a:t>
                      </a:r>
                      <a:r>
                        <a:rPr lang="en-US" altLang="en-US" sz="1600" kern="0" baseline="0" dirty="0" smtClean="0">
                          <a:latin typeface="Calibri" panose="020F0502020204030204" pitchFamily="34" charset="0"/>
                        </a:rPr>
                        <a:t> era</a:t>
                      </a:r>
                    </a:p>
                    <a:p>
                      <a:pPr marL="0" marR="0" lvl="0" indent="0" algn="l" defTabSz="457200" rtl="0" eaLnBrk="1" fontAlgn="base" latinLnBrk="0" hangingPunct="1">
                        <a:lnSpc>
                          <a:spcPts val="1050"/>
                        </a:lnSpc>
                        <a:spcBef>
                          <a:spcPts val="0"/>
                        </a:spcBef>
                        <a:spcAft>
                          <a:spcPts val="0"/>
                        </a:spcAft>
                        <a:buClrTx/>
                        <a:buSzTx/>
                        <a:buFontTx/>
                        <a:buNone/>
                        <a:tabLst/>
                      </a:pPr>
                      <a:endParaRPr lang="en-US" altLang="en-US" sz="1600" kern="0" baseline="0" dirty="0" smtClean="0">
                        <a:latin typeface="Calibri" panose="020F0502020204030204" pitchFamily="34" charset="0"/>
                      </a:endParaRPr>
                    </a:p>
                    <a:p>
                      <a:pPr marL="0" marR="0" lvl="0" indent="0" algn="l" defTabSz="457200" rtl="0" eaLnBrk="1" fontAlgn="base" latinLnBrk="0" hangingPunct="1">
                        <a:lnSpc>
                          <a:spcPts val="1400"/>
                        </a:lnSpc>
                        <a:spcBef>
                          <a:spcPts val="0"/>
                        </a:spcBef>
                        <a:spcAft>
                          <a:spcPts val="0"/>
                        </a:spcAft>
                        <a:buClrTx/>
                        <a:buSzTx/>
                        <a:buFontTx/>
                        <a:buNone/>
                        <a:tabLst/>
                      </a:pPr>
                      <a:r>
                        <a:rPr lang="en-US" altLang="en-US" sz="1600" kern="0" baseline="0" dirty="0" smtClean="0">
                          <a:latin typeface="Calibri" panose="020F0502020204030204" pitchFamily="34" charset="0"/>
                        </a:rPr>
                        <a:t>710-784 Nara as capital </a:t>
                      </a:r>
                    </a:p>
                    <a:p>
                      <a:pPr marL="0" marR="0" lvl="0" indent="0" algn="l" defTabSz="457200" rtl="0" eaLnBrk="1" fontAlgn="base" latinLnBrk="0" hangingPunct="1">
                        <a:lnSpc>
                          <a:spcPts val="1400"/>
                        </a:lnSpc>
                        <a:spcBef>
                          <a:spcPts val="0"/>
                        </a:spcBef>
                        <a:spcAft>
                          <a:spcPts val="0"/>
                        </a:spcAft>
                        <a:buClrTx/>
                        <a:buSzTx/>
                        <a:buFontTx/>
                        <a:buNone/>
                        <a:tabLst/>
                      </a:pPr>
                      <a:r>
                        <a:rPr lang="en-US" altLang="en-US" sz="1600" kern="0" baseline="0" dirty="0" smtClean="0">
                          <a:latin typeface="Calibri" panose="020F0502020204030204" pitchFamily="34" charset="0"/>
                        </a:rPr>
                        <a:t>752 "Eye-opening" ceremony </a:t>
                      </a:r>
                    </a:p>
                    <a:p>
                      <a:pPr marL="0" marR="0" lvl="0" indent="0" algn="l" defTabSz="457200" rtl="0" eaLnBrk="1" fontAlgn="base" latinLnBrk="0" hangingPunct="1">
                        <a:lnSpc>
                          <a:spcPts val="1400"/>
                        </a:lnSpc>
                        <a:spcBef>
                          <a:spcPts val="0"/>
                        </a:spcBef>
                        <a:spcAft>
                          <a:spcPts val="0"/>
                        </a:spcAft>
                        <a:buClrTx/>
                        <a:buSzTx/>
                        <a:buFontTx/>
                        <a:buNone/>
                        <a:tabLst/>
                      </a:pPr>
                      <a:r>
                        <a:rPr lang="en-US" altLang="en-US" sz="1600" kern="0" baseline="0" dirty="0" smtClean="0">
                          <a:latin typeface="Calibri" panose="020F0502020204030204" pitchFamily="34" charset="0"/>
                        </a:rPr>
                        <a:t>794 Heian era</a:t>
                      </a:r>
                    </a:p>
                  </a:txBody>
                  <a:tcPr marL="14243" marR="14243" marT="0" marB="0" anchor="ctr" horzOverflow="overflow">
                    <a:solidFill>
                      <a:schemeClr val="accent5"/>
                    </a:solidFill>
                  </a:tcPr>
                </a:tc>
              </a:tr>
              <a:tr h="2059198">
                <a:tc>
                  <a:txBody>
                    <a:bodyPr/>
                    <a:lstStyle>
                      <a:lvl1pPr marL="171450"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171450" marR="0" lvl="0" indent="0" algn="ctr" defTabSz="457200" rtl="0" eaLnBrk="1" fontAlgn="base" latinLnBrk="0" hangingPunct="1">
                        <a:lnSpc>
                          <a:spcPts val="1125"/>
                        </a:lnSpc>
                        <a:spcBef>
                          <a:spcPts val="0"/>
                        </a:spcBef>
                        <a:spcAft>
                          <a:spcPts val="0"/>
                        </a:spcAft>
                        <a:buClrTx/>
                        <a:buSzTx/>
                        <a:buFontTx/>
                        <a:buNone/>
                        <a:tabLst/>
                      </a:pPr>
                      <a:r>
                        <a:rPr lang="en-US" altLang="en-US" sz="1600" b="1" kern="0" baseline="0" dirty="0" smtClean="0">
                          <a:latin typeface="Calibri" panose="020F0502020204030204" pitchFamily="34" charset="0"/>
                        </a:rPr>
                        <a:t>800</a:t>
                      </a:r>
                    </a:p>
                  </a:txBody>
                  <a:tcPr marL="14243" marR="14243" marT="0" marB="0" anchor="ctr"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15000"/>
                        </a:lnSpc>
                        <a:spcBef>
                          <a:spcPts val="0"/>
                        </a:spcBef>
                        <a:spcAft>
                          <a:spcPts val="0"/>
                        </a:spcAft>
                        <a:buClrTx/>
                        <a:buSzTx/>
                        <a:buFontTx/>
                        <a:buNone/>
                        <a:tabLst/>
                      </a:pPr>
                      <a:r>
                        <a:rPr lang="en-US" altLang="en-US" sz="1600" kern="0" baseline="0" dirty="0" smtClean="0">
                          <a:latin typeface="Calibri" panose="020F0502020204030204" pitchFamily="34" charset="0"/>
                        </a:rPr>
                        <a:t> </a:t>
                      </a:r>
                      <a:r>
                        <a:rPr lang="en-US" altLang="en-US" sz="1600" kern="0" baseline="0" dirty="0" smtClean="0">
                          <a:solidFill>
                            <a:srgbClr val="F7FBFB"/>
                          </a:solidFill>
                          <a:latin typeface="Calibri" panose="020F0502020204030204" pitchFamily="34" charset="0"/>
                        </a:rPr>
                        <a:t>empty cell</a:t>
                      </a:r>
                    </a:p>
                  </a:txBody>
                  <a:tcPr marL="14243" marR="14243" marT="0" marB="0" anchor="ctr" horzOverflow="overflow"/>
                </a:tc>
                <a:tc>
                  <a:txBody>
                    <a:bodyPr/>
                    <a:lstStyle>
                      <a:lvl1pPr marL="19050"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19050" marR="0" lvl="0" indent="0" algn="l" defTabSz="457200" rtl="0" eaLnBrk="1" fontAlgn="base" latinLnBrk="0" hangingPunct="1">
                        <a:lnSpc>
                          <a:spcPts val="1400"/>
                        </a:lnSpc>
                        <a:spcBef>
                          <a:spcPts val="0"/>
                        </a:spcBef>
                        <a:spcAft>
                          <a:spcPts val="0"/>
                        </a:spcAft>
                        <a:buClrTx/>
                        <a:buSzTx/>
                        <a:buFontTx/>
                        <a:buNone/>
                        <a:tabLst/>
                      </a:pPr>
                      <a:r>
                        <a:rPr lang="en-US" altLang="en-US" sz="1600" kern="0" baseline="0" dirty="0" smtClean="0">
                          <a:latin typeface="Calibri" panose="020F0502020204030204" pitchFamily="34" charset="0"/>
                        </a:rPr>
                        <a:t>840 Suppression of Buddhism</a:t>
                      </a:r>
                    </a:p>
                    <a:p>
                      <a:pPr marL="19050" marR="0" lvl="0" indent="0" algn="l" defTabSz="457200" rtl="0" eaLnBrk="1" fontAlgn="base" latinLnBrk="0" hangingPunct="1">
                        <a:lnSpc>
                          <a:spcPts val="1400"/>
                        </a:lnSpc>
                        <a:spcBef>
                          <a:spcPts val="0"/>
                        </a:spcBef>
                        <a:spcAft>
                          <a:spcPts val="0"/>
                        </a:spcAft>
                        <a:buClrTx/>
                        <a:buSzTx/>
                        <a:buFontTx/>
                        <a:buNone/>
                        <a:tabLst/>
                      </a:pPr>
                      <a:endParaRPr lang="en-US" altLang="en-US" sz="1600" kern="0" baseline="0" dirty="0" smtClean="0">
                        <a:latin typeface="Calibri" panose="020F0502020204030204" pitchFamily="34" charset="0"/>
                      </a:endParaRPr>
                    </a:p>
                    <a:p>
                      <a:pPr marL="19050" marR="0" lvl="0" indent="0" algn="l" defTabSz="457200" rtl="0" eaLnBrk="1" fontAlgn="base" latinLnBrk="0" hangingPunct="1">
                        <a:lnSpc>
                          <a:spcPts val="1400"/>
                        </a:lnSpc>
                        <a:spcBef>
                          <a:spcPts val="0"/>
                        </a:spcBef>
                        <a:spcAft>
                          <a:spcPts val="0"/>
                        </a:spcAft>
                        <a:buClrTx/>
                        <a:buSzTx/>
                        <a:buFontTx/>
                        <a:buNone/>
                        <a:tabLst/>
                      </a:pPr>
                      <a:r>
                        <a:rPr lang="en-US" altLang="en-US" sz="1600" kern="0" baseline="0" dirty="0" smtClean="0">
                          <a:latin typeface="Calibri" panose="020F0502020204030204" pitchFamily="34" charset="0"/>
                        </a:rPr>
                        <a:t>879-881 Huang</a:t>
                      </a:r>
                      <a:r>
                        <a:rPr lang="es-ES_tradnl" altLang="en-US" sz="1600" kern="0" baseline="0" dirty="0" smtClean="0">
                          <a:latin typeface="Calibri" panose="020F0502020204030204" pitchFamily="34" charset="0"/>
                        </a:rPr>
                        <a:t> Chao</a:t>
                      </a:r>
                      <a:r>
                        <a:rPr lang="en-US" altLang="en-US" sz="1600" kern="0" baseline="0" dirty="0" smtClean="0">
                          <a:latin typeface="Calibri" panose="020F0502020204030204" pitchFamily="34" charset="0"/>
                        </a:rPr>
                        <a:t> rebellion </a:t>
                      </a:r>
                    </a:p>
                    <a:p>
                      <a:pPr marL="19050" marR="0" lvl="0" indent="0" algn="l" defTabSz="457200" rtl="0" eaLnBrk="1" fontAlgn="base" latinLnBrk="0" hangingPunct="1">
                        <a:lnSpc>
                          <a:spcPts val="1400"/>
                        </a:lnSpc>
                        <a:spcBef>
                          <a:spcPts val="0"/>
                        </a:spcBef>
                        <a:spcAft>
                          <a:spcPts val="0"/>
                        </a:spcAft>
                        <a:buClrTx/>
                        <a:buSzTx/>
                        <a:buFontTx/>
                        <a:buNone/>
                        <a:tabLst/>
                      </a:pPr>
                      <a:r>
                        <a:rPr lang="en-US" altLang="en-US" sz="1600" kern="0" baseline="0" dirty="0" smtClean="0">
                          <a:latin typeface="Calibri" panose="020F0502020204030204" pitchFamily="34" charset="0"/>
                        </a:rPr>
                        <a:t>907 End of Tang Empire</a:t>
                      </a:r>
                    </a:p>
                    <a:p>
                      <a:pPr marL="19050" marR="0" lvl="0" indent="0" algn="l" defTabSz="457200" rtl="0" eaLnBrk="1" fontAlgn="base" latinLnBrk="0" hangingPunct="1">
                        <a:lnSpc>
                          <a:spcPts val="1400"/>
                        </a:lnSpc>
                        <a:spcBef>
                          <a:spcPts val="0"/>
                        </a:spcBef>
                        <a:spcAft>
                          <a:spcPts val="0"/>
                        </a:spcAft>
                        <a:buClrTx/>
                        <a:buSzTx/>
                        <a:buFontTx/>
                        <a:buNone/>
                        <a:tabLst/>
                      </a:pPr>
                      <a:endParaRPr lang="en-US" altLang="en-US" sz="1600" kern="0" baseline="0" dirty="0" smtClean="0">
                        <a:latin typeface="Calibri" panose="020F0502020204030204" pitchFamily="34" charset="0"/>
                      </a:endParaRPr>
                    </a:p>
                    <a:p>
                      <a:pPr marL="19050" marR="0" lvl="0" indent="0" algn="l" defTabSz="457200" rtl="0" eaLnBrk="1" fontAlgn="base" latinLnBrk="0" hangingPunct="1">
                        <a:lnSpc>
                          <a:spcPts val="1400"/>
                        </a:lnSpc>
                        <a:spcBef>
                          <a:spcPts val="0"/>
                        </a:spcBef>
                        <a:spcAft>
                          <a:spcPts val="0"/>
                        </a:spcAft>
                        <a:buClrTx/>
                        <a:buSzTx/>
                        <a:buFontTx/>
                        <a:buNone/>
                        <a:tabLst/>
                      </a:pPr>
                      <a:r>
                        <a:rPr lang="en-US" altLang="en-US" sz="1600" kern="0" baseline="0" dirty="0" smtClean="0">
                          <a:latin typeface="Calibri" panose="020F0502020204030204" pitchFamily="34" charset="0"/>
                        </a:rPr>
                        <a:t>960 Song Empire founded</a:t>
                      </a:r>
                    </a:p>
                  </a:txBody>
                  <a:tcPr marL="14243" marR="14243" marT="0" marB="0" anchor="ctr" horzOverflow="overflow"/>
                </a:tc>
                <a:tc>
                  <a:txBody>
                    <a:bodyPr/>
                    <a:lstStyle>
                      <a:lvl1pPr marL="38100"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38100" marR="0" lvl="0" indent="0" algn="l" defTabSz="457200" rtl="0" eaLnBrk="1" fontAlgn="base" latinLnBrk="0" hangingPunct="1">
                        <a:lnSpc>
                          <a:spcPts val="1050"/>
                        </a:lnSpc>
                        <a:spcBef>
                          <a:spcPts val="0"/>
                        </a:spcBef>
                        <a:spcAft>
                          <a:spcPts val="0"/>
                        </a:spcAft>
                        <a:buClrTx/>
                        <a:buSzTx/>
                        <a:buFontTx/>
                        <a:buNone/>
                        <a:tabLst/>
                      </a:pPr>
                      <a:r>
                        <a:rPr lang="en-US" altLang="en-US" sz="1600" kern="0" baseline="0" dirty="0" smtClean="0">
                          <a:latin typeface="Calibri" panose="020F0502020204030204" pitchFamily="34" charset="0"/>
                        </a:rPr>
                        <a:t>916 Liao Empire</a:t>
                      </a:r>
                    </a:p>
                    <a:p>
                      <a:pPr marL="38100" marR="0" lvl="0" indent="0" algn="l" defTabSz="457200" rtl="0" eaLnBrk="1" fontAlgn="base" latinLnBrk="0" hangingPunct="1">
                        <a:lnSpc>
                          <a:spcPts val="1500"/>
                        </a:lnSpc>
                        <a:spcBef>
                          <a:spcPts val="0"/>
                        </a:spcBef>
                        <a:spcAft>
                          <a:spcPts val="0"/>
                        </a:spcAft>
                        <a:buClrTx/>
                        <a:buSzTx/>
                        <a:buFontTx/>
                        <a:buNone/>
                        <a:tabLst/>
                      </a:pPr>
                      <a:r>
                        <a:rPr lang="en-US" altLang="en-US" sz="1600" kern="0" baseline="0" dirty="0" smtClean="0">
                          <a:latin typeface="Calibri" panose="020F0502020204030204" pitchFamily="34" charset="0"/>
                        </a:rPr>
                        <a:t>founded </a:t>
                      </a:r>
                    </a:p>
                    <a:p>
                      <a:pPr marL="38100" marR="0" lvl="0" indent="0" algn="l" defTabSz="457200" rtl="0" eaLnBrk="1" fontAlgn="base" latinLnBrk="0" hangingPunct="1">
                        <a:lnSpc>
                          <a:spcPts val="1050"/>
                        </a:lnSpc>
                        <a:spcBef>
                          <a:spcPts val="0"/>
                        </a:spcBef>
                        <a:spcAft>
                          <a:spcPts val="0"/>
                        </a:spcAft>
                        <a:buClrTx/>
                        <a:buSzTx/>
                        <a:buFontTx/>
                        <a:buNone/>
                        <a:tabLst/>
                      </a:pPr>
                      <a:r>
                        <a:rPr lang="en-US" altLang="en-US" sz="1600" kern="0" baseline="0" dirty="0" smtClean="0">
                          <a:latin typeface="Calibri" panose="020F0502020204030204" pitchFamily="34" charset="0"/>
                        </a:rPr>
                        <a:t>918 </a:t>
                      </a:r>
                      <a:r>
                        <a:rPr lang="en-US" altLang="en-US" sz="1600" kern="0" baseline="0" dirty="0" err="1" smtClean="0">
                          <a:latin typeface="Calibri" panose="020F0502020204030204" pitchFamily="34" charset="0"/>
                        </a:rPr>
                        <a:t>Koryo</a:t>
                      </a:r>
                      <a:r>
                        <a:rPr lang="en-US" altLang="en-US" sz="1600" kern="0" baseline="0" dirty="0" smtClean="0">
                          <a:latin typeface="Calibri" panose="020F0502020204030204" pitchFamily="34" charset="0"/>
                        </a:rPr>
                        <a:t> founded:</a:t>
                      </a:r>
                    </a:p>
                    <a:p>
                      <a:pPr marL="38100" marR="0" lvl="0" indent="0" algn="l" defTabSz="457200" rtl="0" eaLnBrk="1" fontAlgn="base" latinLnBrk="0" hangingPunct="1">
                        <a:lnSpc>
                          <a:spcPts val="1400"/>
                        </a:lnSpc>
                        <a:spcBef>
                          <a:spcPts val="0"/>
                        </a:spcBef>
                        <a:spcAft>
                          <a:spcPts val="0"/>
                        </a:spcAft>
                        <a:buClrTx/>
                        <a:buSzTx/>
                        <a:buFontTx/>
                        <a:buNone/>
                        <a:tabLst/>
                      </a:pPr>
                      <a:r>
                        <a:rPr lang="en-US" altLang="en-US" sz="1600" kern="0" baseline="0" dirty="0" smtClean="0">
                          <a:latin typeface="Calibri" panose="020F0502020204030204" pitchFamily="34" charset="0"/>
                        </a:rPr>
                        <a:t>Korean Peninsula</a:t>
                      </a:r>
                    </a:p>
                    <a:p>
                      <a:pPr marL="38100" marR="0" lvl="0" indent="0" algn="l" defTabSz="457200" rtl="0" eaLnBrk="1" fontAlgn="base" latinLnBrk="0" hangingPunct="1">
                        <a:lnSpc>
                          <a:spcPts val="1400"/>
                        </a:lnSpc>
                        <a:spcBef>
                          <a:spcPts val="0"/>
                        </a:spcBef>
                        <a:spcAft>
                          <a:spcPts val="0"/>
                        </a:spcAft>
                        <a:buClrTx/>
                        <a:buSzTx/>
                        <a:buFontTx/>
                        <a:buNone/>
                        <a:tabLst/>
                      </a:pPr>
                      <a:r>
                        <a:rPr lang="en-US" altLang="en-US" sz="1600" kern="0" baseline="0" dirty="0" smtClean="0">
                          <a:latin typeface="Calibri" panose="020F0502020204030204" pitchFamily="34" charset="0"/>
                        </a:rPr>
                        <a:t>unified </a:t>
                      </a:r>
                    </a:p>
                    <a:p>
                      <a:pPr marL="38100" marR="0" lvl="0" indent="0" algn="l" defTabSz="457200" rtl="0" eaLnBrk="1" fontAlgn="base" latinLnBrk="0" hangingPunct="1">
                        <a:lnSpc>
                          <a:spcPts val="1400"/>
                        </a:lnSpc>
                        <a:spcBef>
                          <a:spcPts val="0"/>
                        </a:spcBef>
                        <a:spcAft>
                          <a:spcPts val="0"/>
                        </a:spcAft>
                        <a:buClrTx/>
                        <a:buSzTx/>
                        <a:buFontTx/>
                        <a:buNone/>
                        <a:tabLst/>
                      </a:pPr>
                      <a:r>
                        <a:rPr lang="en-US" altLang="en-US" sz="1600" kern="0" baseline="0" dirty="0" smtClean="0">
                          <a:latin typeface="Calibri" panose="020F0502020204030204" pitchFamily="34" charset="0"/>
                        </a:rPr>
                        <a:t>936 Annam becomes</a:t>
                      </a:r>
                    </a:p>
                    <a:p>
                      <a:pPr marL="38100" marR="0" lvl="0" indent="0" algn="l" defTabSz="457200" rtl="0" eaLnBrk="1" fontAlgn="base" latinLnBrk="0" hangingPunct="1">
                        <a:lnSpc>
                          <a:spcPts val="1400"/>
                        </a:lnSpc>
                        <a:spcBef>
                          <a:spcPts val="0"/>
                        </a:spcBef>
                        <a:spcAft>
                          <a:spcPts val="0"/>
                        </a:spcAft>
                        <a:buClrTx/>
                        <a:buSzTx/>
                        <a:buFontTx/>
                        <a:buNone/>
                        <a:tabLst/>
                      </a:pPr>
                      <a:r>
                        <a:rPr lang="en-US" altLang="en-US" sz="1600" kern="0" baseline="0" dirty="0" smtClean="0">
                          <a:latin typeface="Calibri" panose="020F0502020204030204" pitchFamily="34" charset="0"/>
                        </a:rPr>
                        <a:t>Dai Viet (northern</a:t>
                      </a:r>
                    </a:p>
                    <a:p>
                      <a:pPr marL="38100" marR="0" lvl="0" indent="0" algn="l" defTabSz="457200" rtl="0" eaLnBrk="1" fontAlgn="base" latinLnBrk="0" hangingPunct="1">
                        <a:lnSpc>
                          <a:spcPts val="1050"/>
                        </a:lnSpc>
                        <a:spcBef>
                          <a:spcPts val="0"/>
                        </a:spcBef>
                        <a:spcAft>
                          <a:spcPts val="0"/>
                        </a:spcAft>
                        <a:buClrTx/>
                        <a:buSzTx/>
                        <a:buFontTx/>
                        <a:buNone/>
                        <a:tabLst/>
                      </a:pPr>
                      <a:r>
                        <a:rPr lang="en-US" altLang="en-US" sz="1600" kern="0" baseline="0" dirty="0" smtClean="0">
                          <a:latin typeface="Calibri" panose="020F0502020204030204" pitchFamily="34" charset="0"/>
                        </a:rPr>
                        <a:t>Vietnam)</a:t>
                      </a:r>
                    </a:p>
                  </a:txBody>
                  <a:tcPr marL="14243" marR="14243" marT="0" marB="0" anchor="ctr"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ts val="1400"/>
                        </a:lnSpc>
                        <a:spcBef>
                          <a:spcPts val="0"/>
                        </a:spcBef>
                        <a:spcAft>
                          <a:spcPts val="0"/>
                        </a:spcAft>
                        <a:buClrTx/>
                        <a:buSzTx/>
                        <a:buFontTx/>
                        <a:buNone/>
                        <a:tabLst/>
                      </a:pPr>
                      <a:r>
                        <a:rPr lang="en-US" altLang="en-US" sz="1600" kern="0" baseline="0" dirty="0" smtClean="0">
                          <a:latin typeface="Calibri" panose="020F0502020204030204" pitchFamily="34" charset="0"/>
                        </a:rPr>
                        <a:t>866-1180 Fujiwara influence</a:t>
                      </a:r>
                    </a:p>
                  </a:txBody>
                  <a:tcPr marL="14243" marR="14243" marT="0" marB="0" anchor="ctr" horzOverflow="overflow"/>
                </a:tc>
              </a:tr>
              <a:tr h="747944">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ctr" defTabSz="457200" rtl="0" eaLnBrk="1" fontAlgn="base" latinLnBrk="0" hangingPunct="1">
                        <a:lnSpc>
                          <a:spcPct val="115000"/>
                        </a:lnSpc>
                        <a:spcBef>
                          <a:spcPts val="0"/>
                        </a:spcBef>
                        <a:spcAft>
                          <a:spcPts val="0"/>
                        </a:spcAft>
                        <a:buClrTx/>
                        <a:buSzTx/>
                        <a:buFontTx/>
                        <a:buNone/>
                        <a:tabLst/>
                      </a:pPr>
                      <a:r>
                        <a:rPr lang="en-US" altLang="en-US" sz="1600" b="1" kern="0" baseline="0" dirty="0" smtClean="0">
                          <a:latin typeface="Calibri" panose="020F0502020204030204" pitchFamily="34" charset="0"/>
                        </a:rPr>
                        <a:t>1000</a:t>
                      </a:r>
                    </a:p>
                  </a:txBody>
                  <a:tcPr marL="14243" marR="14243" marT="0" marB="0" anchor="ctr" horzOverflow="overflow">
                    <a:solidFill>
                      <a:schemeClr val="accent5"/>
                    </a:solidFill>
                  </a:tcPr>
                </a:tc>
                <a:tc>
                  <a:txBody>
                    <a:bodyPr/>
                    <a:lstStyle>
                      <a:lvl1pPr marL="38100" indent="-38100"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38100" marR="0" lvl="0" indent="-38100" algn="l" defTabSz="457200" rtl="0" eaLnBrk="1" fontAlgn="base" latinLnBrk="0" hangingPunct="1">
                        <a:lnSpc>
                          <a:spcPts val="1400"/>
                        </a:lnSpc>
                        <a:spcBef>
                          <a:spcPts val="0"/>
                        </a:spcBef>
                        <a:spcAft>
                          <a:spcPts val="0"/>
                        </a:spcAft>
                        <a:buClrTx/>
                        <a:buSzTx/>
                        <a:buFontTx/>
                        <a:buNone/>
                        <a:tabLst/>
                      </a:pPr>
                      <a:r>
                        <a:rPr lang="en-US" altLang="en-US" sz="1600" kern="0" baseline="0" dirty="0" smtClean="0">
                          <a:latin typeface="Calibri" panose="020F0502020204030204" pitchFamily="34" charset="0"/>
                        </a:rPr>
                        <a:t>1038-1227 </a:t>
                      </a:r>
                      <a:r>
                        <a:rPr lang="en-US" altLang="en-US" sz="1600" kern="0" baseline="0" dirty="0" err="1" smtClean="0">
                          <a:latin typeface="Calibri" panose="020F0502020204030204" pitchFamily="34" charset="0"/>
                        </a:rPr>
                        <a:t>Tanggut</a:t>
                      </a:r>
                      <a:r>
                        <a:rPr lang="en-US" altLang="en-US" sz="1600" kern="0" baseline="0" dirty="0" smtClean="0">
                          <a:latin typeface="Calibri" panose="020F0502020204030204" pitchFamily="34" charset="0"/>
                        </a:rPr>
                        <a:t> state on China's northwest frontier</a:t>
                      </a:r>
                    </a:p>
                  </a:txBody>
                  <a:tcPr marL="14243" marR="14243" marT="0" marB="0" anchor="ctr" horzOverflow="overflow">
                    <a:solidFill>
                      <a:schemeClr val="accent5"/>
                    </a:solidFill>
                  </a:tcPr>
                </a:tc>
                <a:tc>
                  <a:txBody>
                    <a:bodyPr/>
                    <a:lstStyle>
                      <a:lvl1pPr marL="28575"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28575" marR="0" lvl="0" indent="0" algn="l" defTabSz="457200" rtl="0" eaLnBrk="1" fontAlgn="base" latinLnBrk="0" hangingPunct="1">
                        <a:lnSpc>
                          <a:spcPts val="1400"/>
                        </a:lnSpc>
                        <a:spcBef>
                          <a:spcPts val="0"/>
                        </a:spcBef>
                        <a:spcAft>
                          <a:spcPts val="0"/>
                        </a:spcAft>
                        <a:buClrTx/>
                        <a:buSzTx/>
                        <a:buFontTx/>
                        <a:buNone/>
                        <a:tabLst/>
                      </a:pPr>
                      <a:r>
                        <a:rPr lang="en-US" altLang="en-US" sz="1600" kern="0" baseline="0" dirty="0" smtClean="0">
                          <a:latin typeface="Calibri" panose="020F0502020204030204" pitchFamily="34" charset="0"/>
                        </a:rPr>
                        <a:t>1127-1279 Southern Song period</a:t>
                      </a:r>
                    </a:p>
                  </a:txBody>
                  <a:tcPr marL="14243" marR="14243" marT="0" marB="0" anchor="ctr" horzOverflow="overflow">
                    <a:solidFill>
                      <a:schemeClr val="accent5"/>
                    </a:solidFill>
                  </a:tcPr>
                </a:tc>
                <a:tc>
                  <a:txBody>
                    <a:bodyPr/>
                    <a:lstStyle>
                      <a:lvl1pPr marL="47625"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47625" marR="0" lvl="0" indent="0" algn="l" defTabSz="457200" rtl="0" eaLnBrk="1" fontAlgn="base" latinLnBrk="0" hangingPunct="1">
                        <a:lnSpc>
                          <a:spcPts val="1400"/>
                        </a:lnSpc>
                        <a:spcBef>
                          <a:spcPts val="0"/>
                        </a:spcBef>
                        <a:spcAft>
                          <a:spcPts val="0"/>
                        </a:spcAft>
                        <a:buClrTx/>
                        <a:buSzTx/>
                        <a:buFontTx/>
                        <a:buNone/>
                        <a:tabLst/>
                      </a:pPr>
                      <a:r>
                        <a:rPr lang="en-US" altLang="en-US" sz="1600" kern="0" baseline="0" dirty="0" smtClean="0">
                          <a:latin typeface="Calibri" panose="020F0502020204030204" pitchFamily="34" charset="0"/>
                        </a:rPr>
                        <a:t>1115 Jin Empire founded</a:t>
                      </a:r>
                    </a:p>
                  </a:txBody>
                  <a:tcPr marL="14243" marR="14243" marT="0" marB="0" anchor="ctr" horzOverflow="overflow">
                    <a:solidFill>
                      <a:schemeClr val="accent5"/>
                    </a:solidFill>
                  </a:tcPr>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00000"/>
                        </a:lnSpc>
                        <a:spcBef>
                          <a:spcPts val="0"/>
                        </a:spcBef>
                        <a:spcAft>
                          <a:spcPts val="0"/>
                        </a:spcAft>
                        <a:buClrTx/>
                        <a:buSzTx/>
                        <a:buFontTx/>
                        <a:buNone/>
                        <a:tabLst/>
                      </a:pPr>
                      <a:r>
                        <a:rPr lang="en-US" altLang="en-US" sz="1600" kern="0" baseline="0" dirty="0" smtClean="0">
                          <a:latin typeface="Calibri" panose="020F0502020204030204" pitchFamily="34" charset="0"/>
                        </a:rPr>
                        <a:t>circa. 1000 The Tale of </a:t>
                      </a:r>
                      <a:r>
                        <a:rPr lang="en-US" altLang="en-US" sz="1600" kern="0" baseline="0" dirty="0" err="1" smtClean="0">
                          <a:latin typeface="Calibri" panose="020F0502020204030204" pitchFamily="34" charset="0"/>
                        </a:rPr>
                        <a:t>Genji</a:t>
                      </a:r>
                      <a:endParaRPr lang="en-US" altLang="en-US" sz="1600" kern="0" baseline="0" dirty="0" smtClean="0">
                        <a:latin typeface="Calibri" panose="020F0502020204030204" pitchFamily="34" charset="0"/>
                      </a:endParaRPr>
                    </a:p>
                  </a:txBody>
                  <a:tcPr marL="14243" marR="14243" marT="0" marB="0" anchor="ctr" horzOverflow="overflow">
                    <a:solidFill>
                      <a:schemeClr val="accent5"/>
                    </a:solidFill>
                  </a:tcPr>
                </a:tc>
              </a:tr>
              <a:tr h="310860">
                <a:tc>
                  <a:txBody>
                    <a:bodyPr/>
                    <a:lstStyle>
                      <a:lvl1pPr marL="152400"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152400" marR="0" lvl="0" indent="0" algn="ctr" defTabSz="457200" rtl="0" eaLnBrk="1" fontAlgn="base" latinLnBrk="0" hangingPunct="1">
                        <a:lnSpc>
                          <a:spcPts val="1125"/>
                        </a:lnSpc>
                        <a:spcBef>
                          <a:spcPts val="0"/>
                        </a:spcBef>
                        <a:spcAft>
                          <a:spcPts val="0"/>
                        </a:spcAft>
                        <a:buClrTx/>
                        <a:buSzTx/>
                        <a:buFontTx/>
                        <a:buNone/>
                        <a:tabLst/>
                      </a:pPr>
                      <a:r>
                        <a:rPr lang="en-US" altLang="en-US" sz="1600" b="1" kern="0" baseline="0" dirty="0" smtClean="0">
                          <a:latin typeface="Calibri" panose="020F0502020204030204" pitchFamily="34" charset="0"/>
                        </a:rPr>
                        <a:t>1200</a:t>
                      </a:r>
                    </a:p>
                  </a:txBody>
                  <a:tcPr marL="14243" marR="14243" marT="0" marB="0" anchor="ctr"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15000"/>
                        </a:lnSpc>
                        <a:spcBef>
                          <a:spcPts val="0"/>
                        </a:spcBef>
                        <a:spcAft>
                          <a:spcPts val="0"/>
                        </a:spcAft>
                        <a:buClrTx/>
                        <a:buSzTx/>
                        <a:buFontTx/>
                        <a:buNone/>
                        <a:tabLst/>
                      </a:pPr>
                      <a:r>
                        <a:rPr lang="en-US" altLang="en-US" sz="1600" kern="0" baseline="0" dirty="0" smtClean="0">
                          <a:solidFill>
                            <a:srgbClr val="F7FBFB"/>
                          </a:solidFill>
                          <a:latin typeface="Calibri" panose="020F0502020204030204" pitchFamily="34" charset="0"/>
                        </a:rPr>
                        <a:t> empty cell</a:t>
                      </a:r>
                    </a:p>
                  </a:txBody>
                  <a:tcPr marL="14243" marR="14243" marT="0" marB="0" anchor="ctr"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15000"/>
                        </a:lnSpc>
                        <a:spcBef>
                          <a:spcPts val="0"/>
                        </a:spcBef>
                        <a:spcAft>
                          <a:spcPts val="0"/>
                        </a:spcAft>
                        <a:buClrTx/>
                        <a:buSzTx/>
                        <a:buFontTx/>
                        <a:buNone/>
                        <a:tabLst/>
                      </a:pPr>
                      <a:r>
                        <a:rPr lang="en-US" altLang="en-US" sz="1600" kern="0" baseline="0" dirty="0" smtClean="0">
                          <a:solidFill>
                            <a:srgbClr val="F7FBFB"/>
                          </a:solidFill>
                          <a:latin typeface="Calibri" panose="020F0502020204030204" pitchFamily="34" charset="0"/>
                        </a:rPr>
                        <a:t>Empty cell </a:t>
                      </a:r>
                    </a:p>
                  </a:txBody>
                  <a:tcPr marL="14243" marR="14243" marT="0" marB="0" anchor="ctr"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15000"/>
                        </a:lnSpc>
                        <a:spcBef>
                          <a:spcPts val="0"/>
                        </a:spcBef>
                        <a:spcAft>
                          <a:spcPts val="0"/>
                        </a:spcAft>
                        <a:buClrTx/>
                        <a:buSzTx/>
                        <a:buFontTx/>
                        <a:buNone/>
                        <a:tabLst/>
                      </a:pPr>
                      <a:r>
                        <a:rPr lang="en-US" altLang="en-US" sz="1600" kern="0" baseline="0" dirty="0" smtClean="0">
                          <a:solidFill>
                            <a:srgbClr val="F7FBFB"/>
                          </a:solidFill>
                          <a:latin typeface="Calibri" panose="020F0502020204030204" pitchFamily="34" charset="0"/>
                        </a:rPr>
                        <a:t>Empty cell</a:t>
                      </a:r>
                    </a:p>
                  </a:txBody>
                  <a:tcPr marL="14243" marR="14243" marT="0" marB="0" anchor="ctr"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ts val="1400"/>
                        </a:lnSpc>
                        <a:spcBef>
                          <a:spcPts val="0"/>
                        </a:spcBef>
                        <a:spcAft>
                          <a:spcPts val="0"/>
                        </a:spcAft>
                        <a:buClrTx/>
                        <a:buSzTx/>
                        <a:buFontTx/>
                        <a:buNone/>
                        <a:tabLst/>
                      </a:pPr>
                      <a:r>
                        <a:rPr lang="en-US" altLang="en-US" sz="1600" kern="0" baseline="0" dirty="0" smtClean="0">
                          <a:latin typeface="Calibri" panose="020F0502020204030204" pitchFamily="34" charset="0"/>
                        </a:rPr>
                        <a:t>1185 Kamakura </a:t>
                      </a:r>
                      <a:r>
                        <a:rPr lang="en-US" altLang="en-US" sz="1600" kern="0" baseline="0" dirty="0" err="1" smtClean="0">
                          <a:latin typeface="Calibri" panose="020F0502020204030204" pitchFamily="34" charset="0"/>
                        </a:rPr>
                        <a:t>Shogunate</a:t>
                      </a:r>
                      <a:r>
                        <a:rPr lang="en-US" altLang="en-US" sz="1600" kern="0" baseline="0" dirty="0" smtClean="0">
                          <a:latin typeface="Calibri" panose="020F0502020204030204" pitchFamily="34" charset="0"/>
                        </a:rPr>
                        <a:t> founded</a:t>
                      </a:r>
                    </a:p>
                  </a:txBody>
                  <a:tcPr marL="14243" marR="14243" marT="0" marB="0" anchor="ctr" horzOverflow="overflow"/>
                </a:tc>
              </a:tr>
            </a:tbl>
          </a:graphicData>
        </a:graphic>
      </p:graphicFrame>
      <p:sp>
        <p:nvSpPr>
          <p:cNvPr id="4" name="Content Placeholder 3"/>
          <p:cNvSpPr>
            <a:spLocks noGrp="1"/>
          </p:cNvSpPr>
          <p:nvPr>
            <p:ph idx="1"/>
          </p:nvPr>
        </p:nvSpPr>
        <p:spPr>
          <a:xfrm>
            <a:off x="8534400" y="6553200"/>
            <a:ext cx="609600" cy="276225"/>
          </a:xfrm>
        </p:spPr>
        <p:txBody>
          <a:bodyPr/>
          <a:lstStyle/>
          <a:p>
            <a:pPr marL="0" indent="0" algn="r" eaLnBrk="1" hangingPunct="1">
              <a:spcBef>
                <a:spcPct val="0"/>
              </a:spcBef>
              <a:defRPr/>
            </a:pPr>
            <a:r>
              <a:rPr lang="en-US" altLang="en-US" sz="1200" b="1" kern="1200" dirty="0">
                <a:solidFill>
                  <a:srgbClr val="000000"/>
                </a:solidFill>
                <a:latin typeface="Arial" pitchFamily="34" charset="0"/>
              </a:rPr>
              <a:t> </a:t>
            </a:r>
            <a:r>
              <a:rPr lang="en-US" altLang="en-US" sz="1200" b="1" kern="1200" dirty="0" smtClean="0">
                <a:solidFill>
                  <a:srgbClr val="000000"/>
                </a:solidFill>
                <a:latin typeface="Arial" pitchFamily="34" charset="0"/>
              </a:rPr>
              <a:t>p299</a:t>
            </a:r>
            <a:endParaRPr lang="en-US" dirty="0"/>
          </a:p>
        </p:txBody>
      </p:sp>
    </p:spTree>
    <p:extLst>
      <p:ext uri="{BB962C8B-B14F-4D97-AF65-F5344CB8AC3E}">
        <p14:creationId xmlns:p14="http://schemas.microsoft.com/office/powerpoint/2010/main" val="1610040282"/>
      </p:ext>
    </p:extLst>
  </p:cSld>
  <p:clrMapOvr>
    <a:masterClrMapping/>
  </p:clrMapOvr>
  <p:transition spd="med">
    <p:wipe dir="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5" name="Title 1"/>
          <p:cNvSpPr>
            <a:spLocks noGrp="1"/>
          </p:cNvSpPr>
          <p:nvPr>
            <p:ph type="title"/>
          </p:nvPr>
        </p:nvSpPr>
        <p:spPr>
          <a:xfrm>
            <a:off x="381000" y="271463"/>
            <a:ext cx="8356600" cy="523875"/>
          </a:xfrm>
        </p:spPr>
        <p:txBody>
          <a:bodyPr/>
          <a:lstStyle/>
          <a:p>
            <a:r>
              <a:rPr lang="en-US" altLang="en-US" sz="2600" dirty="0" smtClean="0">
                <a:latin typeface="Arial" charset="0"/>
              </a:rPr>
              <a:t>The Tang Empire in Inner and Eastern Asia</a:t>
            </a:r>
          </a:p>
        </p:txBody>
      </p:sp>
      <p:pic>
        <p:nvPicPr>
          <p:cNvPr id="8194" name="Picture 1" descr="Map 12.1 The Tang Empire in Inner and Eastern Asia, 750. For over a century the Tang Empire controlled China and a very large part of Inner Asia. The defeat of Tang armies in 751 by a force of Arabs, Turks, and Tibetans at the Talas River in present day Kyrgyzstan ended Tang westward expansion. To the south the Tang dominated Annam, and Japan and the Silla kingdom in Korea were leading tributary states of the Tang. "/>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81000" y="914400"/>
            <a:ext cx="83566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848600" y="6581775"/>
            <a:ext cx="1295400" cy="276225"/>
          </a:xfrm>
        </p:spPr>
        <p:txBody>
          <a:bodyPr/>
          <a:lstStyle/>
          <a:p>
            <a:pPr marL="0" indent="0" algn="r" eaLnBrk="1" hangingPunct="1">
              <a:spcBef>
                <a:spcPct val="0"/>
              </a:spcBef>
              <a:defRPr/>
            </a:pPr>
            <a:r>
              <a:rPr lang="en-US" altLang="en-US" sz="1200" b="1" kern="1200" dirty="0">
                <a:solidFill>
                  <a:srgbClr val="000000"/>
                </a:solidFill>
                <a:latin typeface="Arial" pitchFamily="34" charset="0"/>
              </a:rPr>
              <a:t> Map </a:t>
            </a:r>
            <a:r>
              <a:rPr lang="en-US" altLang="en-US" sz="1200" b="1" kern="1200" dirty="0" smtClean="0">
                <a:solidFill>
                  <a:srgbClr val="000000"/>
                </a:solidFill>
                <a:latin typeface="Arial" pitchFamily="34" charset="0"/>
              </a:rPr>
              <a:t>11.1 p300</a:t>
            </a:r>
            <a:endParaRPr lang="en-US" dirty="0"/>
          </a:p>
        </p:txBody>
      </p:sp>
    </p:spTree>
    <p:extLst>
      <p:ext uri="{BB962C8B-B14F-4D97-AF65-F5344CB8AC3E}">
        <p14:creationId xmlns:p14="http://schemas.microsoft.com/office/powerpoint/2010/main" val="1808778188"/>
      </p:ext>
    </p:extLst>
  </p:cSld>
  <p:clrMapOvr>
    <a:masterClrMapping/>
  </p:clrMapOvr>
  <p:transition spd="med">
    <p:wipe dir="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9" name="Title 1"/>
          <p:cNvSpPr>
            <a:spLocks noGrp="1"/>
          </p:cNvSpPr>
          <p:nvPr>
            <p:ph type="title"/>
          </p:nvPr>
        </p:nvSpPr>
        <p:spPr>
          <a:xfrm>
            <a:off x="609600" y="152400"/>
            <a:ext cx="7772400" cy="609600"/>
          </a:xfrm>
        </p:spPr>
        <p:txBody>
          <a:bodyPr/>
          <a:lstStyle/>
          <a:p>
            <a:r>
              <a:rPr lang="en-US" altLang="en-US" sz="2600" dirty="0" smtClean="0">
                <a:latin typeface="Arial" charset="0"/>
              </a:rPr>
              <a:t>Iron Stirrups</a:t>
            </a:r>
          </a:p>
        </p:txBody>
      </p:sp>
      <p:pic>
        <p:nvPicPr>
          <p:cNvPr id="9218" name="Picture 1" descr="Iron Stirrups. This bas- relief from the tomb of Li Shimin depicts the type of horse on which the Tang armies conquered China and Inner Asia. Saddles with high supports in front and back, breastplates, and cruppers (straps beneath the tail that help keep the saddle in place) point to the importance of high speeds and quick maneuvering. Central and Inner Asian horsemen had iron stirrups available from the time of the Huns (fifth century). Earlier stirrups were of leather or wood. Stirrups could support the weight of shielded and well-armed soldiers rising in the saddle to shoot arrows or use lances.&#10;"/>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85800" y="758825"/>
            <a:ext cx="7924800"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382000" y="6553200"/>
            <a:ext cx="762000" cy="276225"/>
          </a:xfrm>
        </p:spPr>
        <p:txBody>
          <a:bodyPr/>
          <a:lstStyle/>
          <a:p>
            <a:pPr marL="0" indent="0" algn="r" eaLnBrk="1" hangingPunct="1">
              <a:spcBef>
                <a:spcPct val="0"/>
              </a:spcBef>
              <a:defRPr/>
            </a:pPr>
            <a:r>
              <a:rPr lang="en-US" altLang="en-US" sz="1200" b="1" kern="1200" dirty="0">
                <a:solidFill>
                  <a:srgbClr val="000000"/>
                </a:solidFill>
                <a:latin typeface="Arial" pitchFamily="34" charset="0"/>
              </a:rPr>
              <a:t> </a:t>
            </a:r>
            <a:r>
              <a:rPr lang="en-US" altLang="en-US" sz="1200" b="1" kern="1200" dirty="0" smtClean="0">
                <a:solidFill>
                  <a:srgbClr val="000000"/>
                </a:solidFill>
                <a:latin typeface="Arial" pitchFamily="34" charset="0"/>
              </a:rPr>
              <a:t>p301</a:t>
            </a:r>
            <a:endParaRPr lang="en-US" dirty="0"/>
          </a:p>
        </p:txBody>
      </p:sp>
    </p:spTree>
    <p:extLst>
      <p:ext uri="{BB962C8B-B14F-4D97-AF65-F5344CB8AC3E}">
        <p14:creationId xmlns:p14="http://schemas.microsoft.com/office/powerpoint/2010/main" val="1693979400"/>
      </p:ext>
    </p:extLst>
  </p:cSld>
  <p:clrMapOvr>
    <a:masterClrMapping/>
  </p:clrMapOvr>
  <p:transition spd="med">
    <p:wipe dir="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3" name="Title 1"/>
          <p:cNvSpPr>
            <a:spLocks noGrp="1"/>
          </p:cNvSpPr>
          <p:nvPr>
            <p:ph type="title"/>
          </p:nvPr>
        </p:nvSpPr>
        <p:spPr>
          <a:xfrm>
            <a:off x="757238" y="185821"/>
            <a:ext cx="7772400" cy="762000"/>
          </a:xfrm>
        </p:spPr>
        <p:txBody>
          <a:bodyPr/>
          <a:lstStyle/>
          <a:p>
            <a:r>
              <a:rPr lang="en-US" altLang="en-US" sz="2600" dirty="0" smtClean="0">
                <a:latin typeface="Arial" charset="0"/>
              </a:rPr>
              <a:t>Tang Horsewoman</a:t>
            </a:r>
          </a:p>
        </p:txBody>
      </p:sp>
      <p:pic>
        <p:nvPicPr>
          <p:cNvPr id="10242" name="Picture 1" descr="Tang Horsewoman.  This ceramic tomb figurine from the far northwest, a region populated largely by Turkic speaking peoples, is unusual in being painted rather than glazed. The woman’s costume suggests that she is of high rank, but not Chinese. Note the difference between the rider’s light, toe-only stirrup and the full iron military stirrup shown on page 295.&#10;"/>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85988" y="919747"/>
            <a:ext cx="4914900" cy="553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29638" y="6565733"/>
            <a:ext cx="609600" cy="276225"/>
          </a:xfrm>
        </p:spPr>
        <p:txBody>
          <a:bodyPr/>
          <a:lstStyle/>
          <a:p>
            <a:pPr marL="0" indent="0" algn="r" eaLnBrk="1" hangingPunct="1">
              <a:spcBef>
                <a:spcPct val="0"/>
              </a:spcBef>
              <a:defRPr/>
            </a:pPr>
            <a:r>
              <a:rPr lang="en-US" altLang="en-US" sz="1200" b="1" kern="1200" dirty="0">
                <a:solidFill>
                  <a:srgbClr val="000000"/>
                </a:solidFill>
                <a:latin typeface="Arial" pitchFamily="34" charset="0"/>
              </a:rPr>
              <a:t> </a:t>
            </a:r>
            <a:r>
              <a:rPr lang="en-US" altLang="en-US" sz="1200" b="1" kern="1200" dirty="0" smtClean="0">
                <a:solidFill>
                  <a:srgbClr val="000000"/>
                </a:solidFill>
                <a:latin typeface="Arial" pitchFamily="34" charset="0"/>
              </a:rPr>
              <a:t>p303</a:t>
            </a:r>
            <a:endParaRPr lang="en-US" dirty="0"/>
          </a:p>
        </p:txBody>
      </p:sp>
    </p:spTree>
    <p:extLst>
      <p:ext uri="{BB962C8B-B14F-4D97-AF65-F5344CB8AC3E}">
        <p14:creationId xmlns:p14="http://schemas.microsoft.com/office/powerpoint/2010/main" val="4067627960"/>
      </p:ext>
    </p:extLst>
  </p:cSld>
  <p:clrMapOvr>
    <a:masterClrMapping/>
  </p:clrMapOvr>
  <p:transition spd="med">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685800" y="492125"/>
            <a:ext cx="7772400" cy="768350"/>
          </a:xfrm>
        </p:spPr>
        <p:txBody>
          <a:bodyPr/>
          <a:lstStyle/>
          <a:p>
            <a:pPr eaLnBrk="1" hangingPunct="1">
              <a:defRPr/>
            </a:pPr>
            <a:r>
              <a:rPr lang="en-US" dirty="0" smtClean="0">
                <a:solidFill>
                  <a:schemeClr val="tx1"/>
                </a:solidFill>
                <a:cs typeface="+mj-cs"/>
              </a:rPr>
              <a:t>China and Its Rivals</a:t>
            </a:r>
          </a:p>
        </p:txBody>
      </p:sp>
      <p:sp>
        <p:nvSpPr>
          <p:cNvPr id="117763" name="Rectangle 3"/>
          <p:cNvSpPr>
            <a:spLocks noGrp="1" noChangeArrowheads="1"/>
          </p:cNvSpPr>
          <p:nvPr>
            <p:ph type="body" idx="1"/>
          </p:nvPr>
        </p:nvSpPr>
        <p:spPr>
          <a:xfrm>
            <a:off x="685800" y="1752600"/>
            <a:ext cx="7772400" cy="3895725"/>
          </a:xfrm>
        </p:spPr>
        <p:txBody>
          <a:bodyPr/>
          <a:lstStyle/>
          <a:p>
            <a:pPr eaLnBrk="1" hangingPunct="1">
              <a:buFontTx/>
              <a:buChar char="•"/>
              <a:defRPr/>
            </a:pPr>
            <a:r>
              <a:rPr lang="en-US" dirty="0" smtClean="0">
                <a:cs typeface="+mn-cs"/>
              </a:rPr>
              <a:t>The Liao and Jin Challenge</a:t>
            </a:r>
          </a:p>
          <a:p>
            <a:pPr marL="1085850" lvl="1" indent="-342900" eaLnBrk="1" hangingPunct="1">
              <a:buFontTx/>
              <a:buChar char="•"/>
              <a:defRPr/>
            </a:pPr>
            <a:r>
              <a:rPr lang="en-US" dirty="0" smtClean="0"/>
              <a:t>Liao, </a:t>
            </a:r>
            <a:r>
              <a:rPr lang="en-US" dirty="0" err="1" smtClean="0"/>
              <a:t>Jurchens</a:t>
            </a:r>
            <a:r>
              <a:rPr lang="en-US" dirty="0" smtClean="0"/>
              <a:t> and Song</a:t>
            </a:r>
          </a:p>
          <a:p>
            <a:pPr eaLnBrk="1" hangingPunct="1">
              <a:buFontTx/>
              <a:buChar char="•"/>
              <a:defRPr/>
            </a:pPr>
            <a:r>
              <a:rPr lang="en-US" dirty="0" smtClean="0">
                <a:cs typeface="+mn-cs"/>
              </a:rPr>
              <a:t>Song Industries</a:t>
            </a:r>
          </a:p>
          <a:p>
            <a:pPr marL="1085850" lvl="1" indent="-342900" eaLnBrk="1" hangingPunct="1">
              <a:buFontTx/>
              <a:buChar char="•"/>
              <a:defRPr/>
            </a:pPr>
            <a:r>
              <a:rPr lang="en-US" dirty="0" smtClean="0"/>
              <a:t>Mathematics and Engineering</a:t>
            </a:r>
          </a:p>
          <a:p>
            <a:pPr marL="1085850" lvl="1" indent="-342900" eaLnBrk="1" hangingPunct="1">
              <a:buFontTx/>
              <a:buChar char="•"/>
              <a:defRPr/>
            </a:pPr>
            <a:r>
              <a:rPr lang="en-US" dirty="0" smtClean="0"/>
              <a:t>Shipbuilding</a:t>
            </a:r>
          </a:p>
          <a:p>
            <a:pPr marL="1485900" lvl="2" indent="-342900" eaLnBrk="1" hangingPunct="1">
              <a:defRPr/>
            </a:pPr>
            <a:r>
              <a:rPr lang="en-US" dirty="0" smtClean="0"/>
              <a:t>Magnetic compass, bulkheads, stern rudder</a:t>
            </a:r>
          </a:p>
        </p:txBody>
      </p:sp>
    </p:spTree>
    <p:extLst>
      <p:ext uri="{BB962C8B-B14F-4D97-AF65-F5344CB8AC3E}">
        <p14:creationId xmlns:p14="http://schemas.microsoft.com/office/powerpoint/2010/main" val="2324866917"/>
      </p:ext>
    </p:extLst>
  </p:cSld>
  <p:clrMapOvr>
    <a:masterClrMapping/>
  </p:clrMapOvr>
  <p:transition spd="med">
    <p:wipe dir="r"/>
  </p:transition>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2037</TotalTime>
  <Words>1255</Words>
  <Application>Microsoft Office PowerPoint</Application>
  <PresentationFormat>On-screen Show (4:3)</PresentationFormat>
  <Paragraphs>145</Paragraphs>
  <Slides>20</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ＭＳ Ｐゴシック</vt:lpstr>
      <vt:lpstr>Arial</vt:lpstr>
      <vt:lpstr>Calibri</vt:lpstr>
      <vt:lpstr>Times New Roman</vt:lpstr>
      <vt:lpstr>Wingdings</vt:lpstr>
      <vt:lpstr>1_Lockard_topic</vt:lpstr>
      <vt:lpstr>Chapter 11 Inner and East Asia, 400-1200</vt:lpstr>
      <vt:lpstr>Going Up the River</vt:lpstr>
      <vt:lpstr>The Sui and Tang Empires, 581–755: Chang’an</vt:lpstr>
      <vt:lpstr>The Sui and Tang Empires, 581–755: Major Events</vt:lpstr>
      <vt:lpstr>Chronology of Major Events 200-1200</vt:lpstr>
      <vt:lpstr>The Tang Empire in Inner and Eastern Asia</vt:lpstr>
      <vt:lpstr>Iron Stirrups</vt:lpstr>
      <vt:lpstr>Tang Horsewoman</vt:lpstr>
      <vt:lpstr>China and Its Rivals</vt:lpstr>
      <vt:lpstr>China and Its Rivals: Economy</vt:lpstr>
      <vt:lpstr>Buddhist Cave Painting</vt:lpstr>
      <vt:lpstr>Liao and Song Empire</vt:lpstr>
      <vt:lpstr>Jin and Southern Song Empires</vt:lpstr>
      <vt:lpstr>Su Song’s Astronomical Clock</vt:lpstr>
      <vt:lpstr>Song River Transport</vt:lpstr>
      <vt:lpstr>Female Musicians</vt:lpstr>
      <vt:lpstr>New Kingdoms in East Asia</vt:lpstr>
      <vt:lpstr>Silla Warrior</vt:lpstr>
      <vt:lpstr>Chinese Characters</vt:lpstr>
      <vt:lpstr>Imperial Palace in Kyoto</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94</cp:revision>
  <dcterms:created xsi:type="dcterms:W3CDTF">2006-12-01T20:54:40Z</dcterms:created>
  <dcterms:modified xsi:type="dcterms:W3CDTF">2015-10-09T17:12:07Z</dcterms:modified>
</cp:coreProperties>
</file>